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60" r:id="rId2"/>
    <p:sldId id="409" r:id="rId3"/>
    <p:sldId id="410" r:id="rId4"/>
    <p:sldId id="411" r:id="rId5"/>
    <p:sldId id="412" r:id="rId6"/>
    <p:sldId id="413" r:id="rId7"/>
    <p:sldId id="414" r:id="rId8"/>
    <p:sldId id="415" r:id="rId9"/>
    <p:sldId id="416" r:id="rId10"/>
    <p:sldId id="418" r:id="rId11"/>
    <p:sldId id="419" r:id="rId12"/>
    <p:sldId id="258" r:id="rId13"/>
    <p:sldId id="420" r:id="rId14"/>
    <p:sldId id="261" r:id="rId15"/>
    <p:sldId id="262" r:id="rId16"/>
    <p:sldId id="263" r:id="rId17"/>
    <p:sldId id="322" r:id="rId18"/>
    <p:sldId id="266" r:id="rId19"/>
    <p:sldId id="267" r:id="rId20"/>
    <p:sldId id="268" r:id="rId21"/>
    <p:sldId id="269" r:id="rId22"/>
    <p:sldId id="270" r:id="rId23"/>
    <p:sldId id="271" r:id="rId24"/>
    <p:sldId id="272" r:id="rId25"/>
    <p:sldId id="273" r:id="rId26"/>
    <p:sldId id="277" r:id="rId27"/>
    <p:sldId id="278" r:id="rId28"/>
    <p:sldId id="279" r:id="rId29"/>
    <p:sldId id="280" r:id="rId30"/>
    <p:sldId id="285" r:id="rId31"/>
    <p:sldId id="283" r:id="rId32"/>
    <p:sldId id="286" r:id="rId33"/>
    <p:sldId id="287" r:id="rId34"/>
    <p:sldId id="284"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282" r:id="rId70"/>
    <p:sldId id="323" r:id="rId71"/>
    <p:sldId id="332" r:id="rId72"/>
    <p:sldId id="333" r:id="rId73"/>
    <p:sldId id="324" r:id="rId74"/>
    <p:sldId id="325" r:id="rId75"/>
    <p:sldId id="326" r:id="rId76"/>
    <p:sldId id="327" r:id="rId77"/>
    <p:sldId id="328" r:id="rId78"/>
    <p:sldId id="329" r:id="rId79"/>
    <p:sldId id="330" r:id="rId80"/>
    <p:sldId id="331" r:id="rId81"/>
    <p:sldId id="334" r:id="rId82"/>
    <p:sldId id="335" r:id="rId83"/>
    <p:sldId id="336" r:id="rId84"/>
    <p:sldId id="337" r:id="rId85"/>
    <p:sldId id="341" r:id="rId86"/>
    <p:sldId id="342" r:id="rId87"/>
    <p:sldId id="338" r:id="rId88"/>
    <p:sldId id="339" r:id="rId89"/>
    <p:sldId id="344" r:id="rId90"/>
    <p:sldId id="345" r:id="rId91"/>
    <p:sldId id="346" r:id="rId92"/>
    <p:sldId id="348" r:id="rId93"/>
    <p:sldId id="421" r:id="rId94"/>
    <p:sldId id="349" r:id="rId95"/>
    <p:sldId id="422" r:id="rId96"/>
    <p:sldId id="340" r:id="rId97"/>
    <p:sldId id="343" r:id="rId98"/>
    <p:sldId id="350" r:id="rId99"/>
    <p:sldId id="351" r:id="rId100"/>
    <p:sldId id="352" r:id="rId101"/>
    <p:sldId id="355" r:id="rId102"/>
    <p:sldId id="356" r:id="rId103"/>
    <p:sldId id="353" r:id="rId104"/>
    <p:sldId id="357" r:id="rId105"/>
    <p:sldId id="354" r:id="rId106"/>
    <p:sldId id="358" r:id="rId107"/>
    <p:sldId id="359" r:id="rId108"/>
    <p:sldId id="360" r:id="rId109"/>
    <p:sldId id="361" r:id="rId110"/>
    <p:sldId id="363" r:id="rId111"/>
    <p:sldId id="365" r:id="rId112"/>
    <p:sldId id="366" r:id="rId113"/>
    <p:sldId id="367" r:id="rId114"/>
    <p:sldId id="370" r:id="rId115"/>
    <p:sldId id="368" r:id="rId116"/>
    <p:sldId id="369"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9" r:id="rId134"/>
    <p:sldId id="391" r:id="rId135"/>
    <p:sldId id="392" r:id="rId136"/>
    <p:sldId id="393" r:id="rId137"/>
    <p:sldId id="394" r:id="rId138"/>
    <p:sldId id="395" r:id="rId139"/>
    <p:sldId id="387" r:id="rId140"/>
    <p:sldId id="388" r:id="rId141"/>
    <p:sldId id="396" r:id="rId142"/>
    <p:sldId id="397" r:id="rId143"/>
    <p:sldId id="404" r:id="rId144"/>
    <p:sldId id="405" r:id="rId145"/>
    <p:sldId id="406" r:id="rId146"/>
    <p:sldId id="407" r:id="rId1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p:scale>
          <a:sx n="100" d="100"/>
          <a:sy n="100" d="100"/>
        </p:scale>
        <p:origin x="-1920" y="-3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viewProps" Target="view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a:defRPr/>
            </a:pPr>
            <a:fld id="{E45336B9-EDC4-4B10-8257-0C656DCE8267}" type="datetimeFigureOut">
              <a:rPr lang="en-US" smtClean="0"/>
              <a:pPr>
                <a:defRPr/>
              </a:pPr>
              <a:t>10/30/2024</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pPr>
              <a:defRPr/>
            </a:pPr>
            <a:endParaRPr lang="en-US">
              <a:solidFill>
                <a:srgbClr val="2DA2BF">
                  <a:tint val="20000"/>
                </a:srgbClr>
              </a:solidFill>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a:defRPr/>
            </a:pPr>
            <a:fld id="{7848B03C-4FC1-4A9E-8BEF-F636C48340C4}" type="slidenum">
              <a:rPr lang="en-US" smtClean="0"/>
              <a:pPr>
                <a:defRPr/>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00F817F4-BFEA-4866-B721-1806EECC6A5E}" type="datetimeFigureOut">
              <a:rPr lang="en-US" smtClean="0">
                <a:solidFill>
                  <a:prstClr val="black"/>
                </a:solidFill>
              </a:rPr>
              <a:pPr>
                <a:defRPr/>
              </a:pPr>
              <a:t>10/30/2024</a:t>
            </a:fld>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E66C48BB-1F62-42FB-9C4C-27DE69C10E1C}" type="slidenum">
              <a:rPr lang="en-US" smtClean="0">
                <a:solidFill>
                  <a:prstClr val="black"/>
                </a:solidFill>
              </a:rPr>
              <a:pPr>
                <a:defRPr/>
              </a:pPr>
              <a:t>‹#›</a:t>
            </a:fld>
            <a:endParaRPr lang="en-US">
              <a:solidFill>
                <a:prstClr val="black"/>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D9697BCE-41BD-4590-8F22-A2000BCBA6E4}" type="datetimeFigureOut">
              <a:rPr lang="en-US" smtClean="0">
                <a:solidFill>
                  <a:prstClr val="white"/>
                </a:solidFill>
              </a:rPr>
              <a:pPr>
                <a:defRPr/>
              </a:pPr>
              <a:t>10/30/2024</a:t>
            </a:fld>
            <a:endParaRPr lang="en-US">
              <a:solidFill>
                <a:prstClr val="white"/>
              </a:solidFill>
            </a:endParaRPr>
          </a:p>
        </p:txBody>
      </p:sp>
      <p:sp>
        <p:nvSpPr>
          <p:cNvPr id="5" name="Footer Placeholder 4"/>
          <p:cNvSpPr>
            <a:spLocks noGrp="1"/>
          </p:cNvSpPr>
          <p:nvPr>
            <p:ph type="ftr" sz="quarter" idx="11"/>
          </p:nvPr>
        </p:nvSpPr>
        <p:spPr/>
        <p:txBody>
          <a:bodyPr/>
          <a:lstStyle/>
          <a:p>
            <a:pPr>
              <a:defRPr/>
            </a:pPr>
            <a:endParaRPr lang="en-US">
              <a:solidFill>
                <a:prstClr val="white"/>
              </a:solidFill>
            </a:endParaRPr>
          </a:p>
        </p:txBody>
      </p:sp>
      <p:sp>
        <p:nvSpPr>
          <p:cNvPr id="6" name="Slide Number Placeholder 5"/>
          <p:cNvSpPr>
            <a:spLocks noGrp="1"/>
          </p:cNvSpPr>
          <p:nvPr>
            <p:ph type="sldNum" sz="quarter" idx="12"/>
          </p:nvPr>
        </p:nvSpPr>
        <p:spPr/>
        <p:txBody>
          <a:bodyPr/>
          <a:lstStyle/>
          <a:p>
            <a:pPr>
              <a:defRPr/>
            </a:pPr>
            <a:fld id="{C4ECE3CC-C30C-47E2-87A0-081AE8B86B8A}" type="slidenum">
              <a:rPr lang="en-US" smtClean="0">
                <a:solidFill>
                  <a:prstClr val="white"/>
                </a:solidFill>
              </a:rPr>
              <a:pPr>
                <a:defRPr/>
              </a:pPr>
              <a:t>‹#›</a:t>
            </a:fld>
            <a:endParaRPr lang="en-US">
              <a:solidFill>
                <a:prstClr val="white"/>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pPr>
              <a:defRPr/>
            </a:pPr>
            <a:fld id="{13AFCF0D-70EA-4F58-80EB-858F91AE573D}" type="datetimeFigureOut">
              <a:rPr lang="en-US" smtClean="0">
                <a:solidFill>
                  <a:prstClr val="white"/>
                </a:solidFill>
              </a:rPr>
              <a:pPr>
                <a:defRPr/>
              </a:pPr>
              <a:t>10/30/2024</a:t>
            </a:fld>
            <a:endParaRPr lang="en-US">
              <a:solidFill>
                <a:prstClr val="white"/>
              </a:solidFill>
            </a:endParaRPr>
          </a:p>
        </p:txBody>
      </p:sp>
      <p:sp>
        <p:nvSpPr>
          <p:cNvPr id="6" name="Footer Placeholder 5"/>
          <p:cNvSpPr>
            <a:spLocks noGrp="1"/>
          </p:cNvSpPr>
          <p:nvPr>
            <p:ph type="ftr" sz="quarter" idx="11"/>
          </p:nvPr>
        </p:nvSpPr>
        <p:spPr/>
        <p:txBody>
          <a:bodyPr/>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p>
            <a:pPr>
              <a:defRPr/>
            </a:pPr>
            <a:fld id="{7C9A1EB3-BBE2-43A1-A5B2-6F6CA58FA706}" type="slidenum">
              <a:rPr lang="en-US" smtClean="0">
                <a:solidFill>
                  <a:prstClr val="white"/>
                </a:solidFill>
              </a:rPr>
              <a:pPr>
                <a:defRPr/>
              </a:pPr>
              <a:t>‹#›</a:t>
            </a:fld>
            <a:endParaRPr lang="en-US">
              <a:solidFill>
                <a:prstClr val="white"/>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5EC2E47A-BAAD-45FC-8ECA-851AF66128F2}" type="datetimeFigureOut">
              <a:rPr lang="en-US" smtClean="0">
                <a:solidFill>
                  <a:prstClr val="black"/>
                </a:solidFill>
              </a:rPr>
              <a:pPr>
                <a:defRPr/>
              </a:pPr>
              <a:t>10/30/2024</a:t>
            </a:fld>
            <a:endParaRPr lang="en-US">
              <a:solidFill>
                <a:prstClr val="black"/>
              </a:solidFill>
            </a:endParaRPr>
          </a:p>
        </p:txBody>
      </p:sp>
      <p:sp>
        <p:nvSpPr>
          <p:cNvPr id="8" name="Footer Placeholder 7"/>
          <p:cNvSpPr>
            <a:spLocks noGrp="1"/>
          </p:cNvSpPr>
          <p:nvPr>
            <p:ph type="ftr" sz="quarter" idx="11"/>
          </p:nvPr>
        </p:nvSpPr>
        <p:spPr/>
        <p:txBody>
          <a:bodyPr/>
          <a:lstStyle/>
          <a:p>
            <a:pPr>
              <a:defRPr/>
            </a:pPr>
            <a:endParaRPr lang="en-US">
              <a:solidFill>
                <a:prstClr val="black"/>
              </a:solidFill>
            </a:endParaRPr>
          </a:p>
        </p:txBody>
      </p:sp>
      <p:sp>
        <p:nvSpPr>
          <p:cNvPr id="9" name="Slide Number Placeholder 8"/>
          <p:cNvSpPr>
            <a:spLocks noGrp="1"/>
          </p:cNvSpPr>
          <p:nvPr>
            <p:ph type="sldNum" sz="quarter" idx="12"/>
          </p:nvPr>
        </p:nvSpPr>
        <p:spPr/>
        <p:txBody>
          <a:bodyPr/>
          <a:lstStyle/>
          <a:p>
            <a:pPr>
              <a:defRPr/>
            </a:pPr>
            <a:fld id="{F5EBA725-386D-4150-9469-BFB6A93144F2}" type="slidenum">
              <a:rPr lang="en-US" smtClean="0">
                <a:solidFill>
                  <a:prstClr val="black"/>
                </a:solidFill>
              </a:rPr>
              <a:pPr>
                <a:defRPr/>
              </a:pPr>
              <a:t>‹#›</a:t>
            </a:fld>
            <a:endParaRPr lang="en-US">
              <a:solidFill>
                <a:prstClr val="black"/>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14039EF3-3FCF-484B-8FB6-F982681FD318}" type="datetimeFigureOut">
              <a:rPr lang="en-US" smtClean="0">
                <a:solidFill>
                  <a:prstClr val="white"/>
                </a:solidFill>
              </a:rPr>
              <a:pPr>
                <a:defRPr/>
              </a:pPr>
              <a:t>10/30/2024</a:t>
            </a:fld>
            <a:endParaRPr lang="en-US">
              <a:solidFill>
                <a:prstClr val="white"/>
              </a:solidFill>
            </a:endParaRPr>
          </a:p>
        </p:txBody>
      </p:sp>
      <p:sp>
        <p:nvSpPr>
          <p:cNvPr id="4" name="Footer Placeholder 3"/>
          <p:cNvSpPr>
            <a:spLocks noGrp="1"/>
          </p:cNvSpPr>
          <p:nvPr>
            <p:ph type="ftr" sz="quarter" idx="11"/>
          </p:nvPr>
        </p:nvSpPr>
        <p:spPr/>
        <p:txBody>
          <a:bodyPr/>
          <a:lstStyle/>
          <a:p>
            <a:pPr>
              <a:defRPr/>
            </a:pPr>
            <a:endParaRPr lang="en-US">
              <a:solidFill>
                <a:prstClr val="white"/>
              </a:solidFill>
            </a:endParaRPr>
          </a:p>
        </p:txBody>
      </p:sp>
      <p:sp>
        <p:nvSpPr>
          <p:cNvPr id="5" name="Slide Number Placeholder 4"/>
          <p:cNvSpPr>
            <a:spLocks noGrp="1"/>
          </p:cNvSpPr>
          <p:nvPr>
            <p:ph type="sldNum" sz="quarter" idx="12"/>
          </p:nvPr>
        </p:nvSpPr>
        <p:spPr/>
        <p:txBody>
          <a:bodyPr/>
          <a:lstStyle/>
          <a:p>
            <a:pPr>
              <a:defRPr/>
            </a:pPr>
            <a:fld id="{786A577C-A58B-4637-95DF-629AC16F7E4E}" type="slidenum">
              <a:rPr lang="en-US" smtClean="0">
                <a:solidFill>
                  <a:prstClr val="white"/>
                </a:solidFill>
              </a:rPr>
              <a:pPr>
                <a:defRPr/>
              </a:pPr>
              <a:t>‹#›</a:t>
            </a:fld>
            <a:endParaRPr lang="en-US">
              <a:solidFill>
                <a:prstClr val="white"/>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D635083-AAEC-49E7-8149-CC44A426086A}" type="datetimeFigureOut">
              <a:rPr lang="en-US" smtClean="0">
                <a:solidFill>
                  <a:prstClr val="black"/>
                </a:solidFill>
              </a:rPr>
              <a:pPr>
                <a:defRPr/>
              </a:pPr>
              <a:t>10/30/2024</a:t>
            </a:fld>
            <a:endParaRPr lang="en-US">
              <a:solidFill>
                <a:prstClr val="black"/>
              </a:solidFill>
            </a:endParaRPr>
          </a:p>
        </p:txBody>
      </p:sp>
      <p:sp>
        <p:nvSpPr>
          <p:cNvPr id="3" name="Footer Placeholder 2"/>
          <p:cNvSpPr>
            <a:spLocks noGrp="1"/>
          </p:cNvSpPr>
          <p:nvPr>
            <p:ph type="ftr" sz="quarter" idx="11"/>
          </p:nvPr>
        </p:nvSpPr>
        <p:spPr/>
        <p:txBody>
          <a:bodyPr/>
          <a:lstStyle/>
          <a:p>
            <a:pPr>
              <a:defRPr/>
            </a:pPr>
            <a:endParaRPr lang="en-US">
              <a:solidFill>
                <a:prstClr val="black"/>
              </a:solidFill>
            </a:endParaRPr>
          </a:p>
        </p:txBody>
      </p:sp>
      <p:sp>
        <p:nvSpPr>
          <p:cNvPr id="4" name="Slide Number Placeholder 3"/>
          <p:cNvSpPr>
            <a:spLocks noGrp="1"/>
          </p:cNvSpPr>
          <p:nvPr>
            <p:ph type="sldNum" sz="quarter" idx="12"/>
          </p:nvPr>
        </p:nvSpPr>
        <p:spPr/>
        <p:txBody>
          <a:bodyPr/>
          <a:lstStyle/>
          <a:p>
            <a:pPr>
              <a:defRPr/>
            </a:pPr>
            <a:fld id="{8878CCA1-D98F-40FB-8738-03E1CE93157F}" type="slidenum">
              <a:rPr lang="en-US" smtClean="0">
                <a:solidFill>
                  <a:prstClr val="black"/>
                </a:solidFill>
              </a:rPr>
              <a:pPr>
                <a:defRPr/>
              </a:pPr>
              <a:t>‹#›</a:t>
            </a:fld>
            <a:endParaRPr lang="en-US">
              <a:solidFill>
                <a:prstClr val="black"/>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pPr>
              <a:defRPr/>
            </a:pPr>
            <a:fld id="{D919F066-4334-4BD8-BFAB-6A890C00A563}" type="datetimeFigureOut">
              <a:rPr lang="en-US" smtClean="0">
                <a:solidFill>
                  <a:prstClr val="black"/>
                </a:solidFill>
              </a:rPr>
              <a:pPr>
                <a:defRPr/>
              </a:pPr>
              <a:t>10/30/2024</a:t>
            </a:fld>
            <a:endParaRPr lang="en-US">
              <a:solidFill>
                <a:prstClr val="black"/>
              </a:solidFill>
            </a:endParaRPr>
          </a:p>
        </p:txBody>
      </p:sp>
      <p:sp>
        <p:nvSpPr>
          <p:cNvPr id="7" name="Slide Number Placeholder 6"/>
          <p:cNvSpPr>
            <a:spLocks noGrp="1"/>
          </p:cNvSpPr>
          <p:nvPr>
            <p:ph type="sldNum" sz="quarter" idx="12"/>
          </p:nvPr>
        </p:nvSpPr>
        <p:spPr/>
        <p:txBody>
          <a:bodyPr/>
          <a:lstStyle/>
          <a:p>
            <a:pPr>
              <a:defRPr/>
            </a:pPr>
            <a:fld id="{49105854-3343-4683-BCC4-76FAD99B5AC0}" type="slidenum">
              <a:rPr lang="en-US" smtClean="0">
                <a:solidFill>
                  <a:prstClr val="black"/>
                </a:solidFill>
              </a:rPr>
              <a:pPr>
                <a:defRPr/>
              </a:pPr>
              <a:t>‹#›</a:t>
            </a:fld>
            <a:endParaRPr lang="en-US">
              <a:solidFill>
                <a:prstClr val="black"/>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pPr>
              <a:defRPr/>
            </a:pPr>
            <a:endParaRPr lang="en-US">
              <a:solidFill>
                <a:prstClr val="black"/>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14C4820D-02B5-4EF8-ABE8-D238D4E3AB9B}" type="datetimeFigureOut">
              <a:rPr lang="en-US" smtClean="0">
                <a:solidFill>
                  <a:prstClr val="white"/>
                </a:solidFill>
              </a:rPr>
              <a:pPr>
                <a:defRPr/>
              </a:pPr>
              <a:t>10/30/2024</a:t>
            </a:fld>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p>
            <a:pPr>
              <a:defRPr/>
            </a:pPr>
            <a:fld id="{167895C5-FFB2-4EEE-AF11-105A38B2793C}" type="slidenum">
              <a:rPr lang="en-US" smtClean="0">
                <a:solidFill>
                  <a:prstClr val="white"/>
                </a:solidFill>
              </a:rPr>
              <a:pPr>
                <a:defRPr/>
              </a:pPr>
              <a:t>‹#›</a:t>
            </a:fld>
            <a:endParaRPr lang="en-US">
              <a:solidFill>
                <a:prstClr val="white"/>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80EF4507-0760-4888-BBF1-045C99A6438C}" type="datetimeFigureOut">
              <a:rPr lang="en-US" smtClean="0">
                <a:solidFill>
                  <a:prstClr val="black"/>
                </a:solidFill>
              </a:rPr>
              <a:pPr>
                <a:defRPr/>
              </a:pPr>
              <a:t>10/30/2024</a:t>
            </a:fld>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C1FB67CE-EC02-43F1-BC0D-425966B1ECA0}" type="slidenum">
              <a:rPr lang="en-US" smtClean="0">
                <a:solidFill>
                  <a:prstClr val="black"/>
                </a:solidFill>
              </a:rPr>
              <a:pPr>
                <a:defRPr/>
              </a:pPr>
              <a:t>‹#›</a:t>
            </a:fld>
            <a:endParaRPr lang="en-US">
              <a:solidFill>
                <a:prstClr val="black"/>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7C374F3-4866-45D7-89BB-A4853D153AF3}" type="datetimeFigureOut">
              <a:rPr lang="en-US" smtClean="0">
                <a:solidFill>
                  <a:prstClr val="black"/>
                </a:solidFill>
              </a:rPr>
              <a:pPr>
                <a:defRPr/>
              </a:pPr>
              <a:t>10/30/2024</a:t>
            </a:fld>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E63FF871-D938-4F17-896E-E3377BD05660}" type="slidenum">
              <a:rPr lang="en-US" smtClean="0">
                <a:solidFill>
                  <a:prstClr val="black"/>
                </a:solidFill>
              </a:rPr>
              <a:pPr>
                <a:defRPr/>
              </a:pPr>
              <a:t>‹#›</a:t>
            </a:fld>
            <a:endParaRPr lang="en-US">
              <a:solidFill>
                <a:prstClr val="black"/>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a:defRPr/>
            </a:pPr>
            <a:fld id="{6969C08C-1662-47CA-BB07-BC65ED9E3505}" type="datetimeFigureOut">
              <a:rPr lang="en-US" smtClean="0">
                <a:solidFill>
                  <a:prstClr val="black"/>
                </a:solidFill>
              </a:rPr>
              <a:pPr>
                <a:defRPr/>
              </a:pPr>
              <a:t>10/30/2024</a:t>
            </a:fld>
            <a:endParaRPr lang="en-US">
              <a:solidFill>
                <a:prstClr val="black"/>
              </a:solidFill>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a:defRPr/>
            </a:pPr>
            <a:endParaRPr lang="en-US">
              <a:solidFill>
                <a:prstClr val="black"/>
              </a:solidFill>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a:defRPr/>
            </a:pPr>
            <a:fld id="{0D892E5E-597A-402A-81B7-B2D24B3C66CC}" type="slidenum">
              <a:rPr lang="en-US" smtClean="0">
                <a:solidFill>
                  <a:prstClr val="black"/>
                </a:solidFill>
              </a:rPr>
              <a:pPr>
                <a:defRPr/>
              </a:pPr>
              <a:t>‹#›</a:t>
            </a:fld>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hyperlink" Target="http://www.afm.ro/" TargetMode="Externa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hyperlink" Target="http://dezvoltaredurabila.gov.ro/web/obiective/odd7/" TargetMode="External"/><Relationship Id="rId7" Type="http://schemas.openxmlformats.org/officeDocument/2006/relationships/hyperlink" Target="https://sdgs.un.org/2030agenda" TargetMode="External"/><Relationship Id="rId2" Type="http://schemas.openxmlformats.org/officeDocument/2006/relationships/hyperlink" Target="http://www.afm.ro/" TargetMode="External"/><Relationship Id="rId1" Type="http://schemas.openxmlformats.org/officeDocument/2006/relationships/slideLayout" Target="../slideLayouts/slideLayout2.xml"/><Relationship Id="rId6" Type="http://schemas.openxmlformats.org/officeDocument/2006/relationships/hyperlink" Target="http://www.mmediu.ro/" TargetMode="External"/><Relationship Id="rId5" Type="http://schemas.openxmlformats.org/officeDocument/2006/relationships/hyperlink" Target="https://www.euractiv.ro/we-develop/ce-reprezinta-cele-17-obiective-de-dezvoltare-durabila-odd-incluse-pe-agenda-2030-6402" TargetMode="External"/><Relationship Id="rId4" Type="http://schemas.openxmlformats.org/officeDocument/2006/relationships/hyperlink" Target="https://ec.europa.eu/info/strategy/international-strategies/sustainable-development-goals/eu-approach-sustainable-development_r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3365" y="685800"/>
            <a:ext cx="3313355" cy="3724836"/>
          </a:xfrm>
        </p:spPr>
        <p:txBody>
          <a:bodyPr>
            <a:normAutofit/>
          </a:bodyPr>
          <a:lstStyle/>
          <a:p>
            <a:r>
              <a:rPr lang="en-US" b="1" dirty="0"/>
              <a:t>INSTRUMENTE ECONOMICO – FISCALE PRIVIND PROTECȚIA MEDIULUI</a:t>
            </a:r>
            <a:endParaRPr lang="en-US" dirty="0"/>
          </a:p>
        </p:txBody>
      </p:sp>
      <p:sp>
        <p:nvSpPr>
          <p:cNvPr id="3" name="Subtitle 2"/>
          <p:cNvSpPr>
            <a:spLocks noGrp="1"/>
          </p:cNvSpPr>
          <p:nvPr>
            <p:ph type="subTitle" idx="1"/>
          </p:nvPr>
        </p:nvSpPr>
        <p:spPr/>
        <p:txBody>
          <a:bodyPr/>
          <a:lstStyle/>
          <a:p>
            <a:r>
              <a:rPr lang="en-US" dirty="0" err="1" smtClean="0"/>
              <a:t>Conf.univ.dr</a:t>
            </a:r>
            <a:r>
              <a:rPr lang="en-US" dirty="0" smtClean="0"/>
              <a:t>. Carmen UNGUREANU</a:t>
            </a:r>
            <a:endParaRPr lang="en-US" dirty="0"/>
          </a:p>
        </p:txBody>
      </p:sp>
    </p:spTree>
    <p:extLst>
      <p:ext uri="{BB962C8B-B14F-4D97-AF65-F5344CB8AC3E}">
        <p14:creationId xmlns:p14="http://schemas.microsoft.com/office/powerpoint/2010/main" val="29780195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smtClean="0"/>
              <a:t>Economie și mediu</a:t>
            </a:r>
            <a:endParaRPr lang="en-US" dirty="0"/>
          </a:p>
        </p:txBody>
      </p:sp>
      <p:sp>
        <p:nvSpPr>
          <p:cNvPr id="3" name="Content Placeholder 2"/>
          <p:cNvSpPr>
            <a:spLocks noGrp="1"/>
          </p:cNvSpPr>
          <p:nvPr>
            <p:ph idx="1"/>
          </p:nvPr>
        </p:nvSpPr>
        <p:spPr/>
        <p:txBody>
          <a:bodyPr>
            <a:normAutofit/>
          </a:bodyPr>
          <a:lstStyle/>
          <a:p>
            <a:pPr algn="just">
              <a:buNone/>
            </a:pPr>
            <a:r>
              <a:rPr lang="ro-RO" sz="3200" dirty="0" smtClean="0">
                <a:latin typeface="Times New Roman" pitchFamily="18" charset="0"/>
                <a:cs typeface="Times New Roman" pitchFamily="18" charset="0"/>
              </a:rPr>
              <a:t>	</a:t>
            </a:r>
          </a:p>
          <a:p>
            <a:pPr algn="just">
              <a:buNone/>
            </a:pPr>
            <a:r>
              <a:rPr lang="ro-RO" sz="3200" dirty="0" smtClean="0">
                <a:latin typeface="Times New Roman" pitchFamily="18" charset="0"/>
                <a:cs typeface="Times New Roman" pitchFamily="18" charset="0"/>
              </a:rPr>
              <a:t>  Cum acordă importanța cuvenită considerentele economice în dezvoltarea politicii de mediu?</a:t>
            </a:r>
            <a:endParaRPr lang="en-US" sz="3200" dirty="0" smtClean="0">
              <a:latin typeface="Times New Roman" pitchFamily="18" charset="0"/>
              <a:cs typeface="Times New Roman" pitchFamily="18" charset="0"/>
            </a:endParaRPr>
          </a:p>
          <a:p>
            <a:pPr algn="just">
              <a:buNone/>
            </a:pPr>
            <a:endParaRPr lang="en-US" sz="32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ro-RO" dirty="0" smtClean="0"/>
              <a:t>Economie și mediu</a:t>
            </a:r>
            <a:endParaRPr lang="en-US" dirty="0"/>
          </a:p>
        </p:txBody>
      </p:sp>
      <p:sp>
        <p:nvSpPr>
          <p:cNvPr id="2" name="Content Placeholder 1"/>
          <p:cNvSpPr>
            <a:spLocks noGrp="1"/>
          </p:cNvSpPr>
          <p:nvPr>
            <p:ph idx="1"/>
          </p:nvPr>
        </p:nvSpPr>
        <p:spPr/>
        <p:txBody>
          <a:bodyPr>
            <a:normAutofit/>
          </a:bodyPr>
          <a:lstStyle/>
          <a:p>
            <a:pPr algn="just">
              <a:buNone/>
            </a:pPr>
            <a:r>
              <a:rPr lang="ro-RO" b="1" dirty="0" smtClean="0">
                <a:latin typeface="Verdana" pitchFamily="34" charset="0"/>
                <a:ea typeface="Verdana" pitchFamily="34" charset="0"/>
              </a:rPr>
              <a:t>            </a:t>
            </a:r>
            <a:r>
              <a:rPr lang="ro-RO" dirty="0" smtClean="0">
                <a:latin typeface="Times New Roman" pitchFamily="18" charset="0"/>
                <a:cs typeface="Times New Roman" pitchFamily="18" charset="0"/>
              </a:rPr>
              <a:t>Interesul tot mai mare pentru problemele de mediu în discuțiile referitoare la politica economică pot fi atribuite mai multor factori care sunt legați între ei:</a:t>
            </a:r>
            <a:endParaRPr lang="en-US" dirty="0" smtClean="0">
              <a:latin typeface="Times New Roman" pitchFamily="18" charset="0"/>
              <a:cs typeface="Times New Roman" pitchFamily="18" charset="0"/>
            </a:endParaRPr>
          </a:p>
          <a:p>
            <a:pPr algn="just">
              <a:buNone/>
            </a:pPr>
            <a:r>
              <a:rPr lang="ro-RO" dirty="0" smtClean="0">
                <a:latin typeface="Times New Roman" pitchFamily="18" charset="0"/>
                <a:cs typeface="Times New Roman" pitchFamily="18" charset="0"/>
              </a:rPr>
              <a:t>          - o conștientizare din ce în ce mai acută a problemelor de mediu au dimensiuni economice semnificative cărora le este potrivit să acordăm toată atenţia cuvenită dacă dorim să îmbunătăţim condiţiile de viață a comunității;</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299390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smtClean="0"/>
              <a:t>Economie și mediu</a:t>
            </a:r>
            <a:endParaRPr lang="en-US" dirty="0"/>
          </a:p>
        </p:txBody>
      </p:sp>
      <p:sp>
        <p:nvSpPr>
          <p:cNvPr id="3" name="Content Placeholder 2"/>
          <p:cNvSpPr>
            <a:spLocks noGrp="1"/>
          </p:cNvSpPr>
          <p:nvPr>
            <p:ph idx="1"/>
          </p:nvPr>
        </p:nvSpPr>
        <p:spPr/>
        <p:txBody>
          <a:bodyPr/>
          <a:lstStyle/>
          <a:p>
            <a:pPr algn="just">
              <a:buNone/>
            </a:pPr>
            <a:r>
              <a:rPr lang="ro-RO" dirty="0" smtClean="0"/>
              <a:t>- </a:t>
            </a:r>
            <a:r>
              <a:rPr lang="ro-RO" sz="3200" dirty="0" smtClean="0">
                <a:latin typeface="Times New Roman" pitchFamily="18" charset="0"/>
                <a:cs typeface="Times New Roman" pitchFamily="18" charset="0"/>
              </a:rPr>
              <a:t>recunoașterea faptului că redevențele și alte instrumente economice, care au impact semnificativ la scară macroeconomică și asupra structurii economiilor, va juca, fără îndoială, un rol esențial în acest proces;</a:t>
            </a:r>
            <a:endParaRPr lang="en-US" sz="3200" dirty="0" smtClean="0">
              <a:latin typeface="Times New Roman" pitchFamily="18" charset="0"/>
              <a:cs typeface="Times New Roman" pitchFamily="18" charset="0"/>
            </a:endParaRP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smtClean="0"/>
              <a:t>Economie și mediu</a:t>
            </a:r>
            <a:endParaRPr lang="en-US" dirty="0"/>
          </a:p>
        </p:txBody>
      </p:sp>
      <p:sp>
        <p:nvSpPr>
          <p:cNvPr id="3" name="Content Placeholder 2"/>
          <p:cNvSpPr>
            <a:spLocks noGrp="1"/>
          </p:cNvSpPr>
          <p:nvPr>
            <p:ph idx="1"/>
          </p:nvPr>
        </p:nvSpPr>
        <p:spPr/>
        <p:txBody>
          <a:bodyPr>
            <a:normAutofit fontScale="92500" lnSpcReduction="20000"/>
          </a:bodyPr>
          <a:lstStyle/>
          <a:p>
            <a:pPr algn="just">
              <a:buNone/>
            </a:pPr>
            <a:r>
              <a:rPr lang="ro-RO" sz="3000" dirty="0" smtClean="0">
                <a:latin typeface="Times New Roman" pitchFamily="18" charset="0"/>
                <a:cs typeface="Times New Roman" pitchFamily="18" charset="0"/>
              </a:rPr>
              <a:t>-  faptul că anumite defecțiuni sau distorsiuni ale pieței, fără legătură direct cu utilizarea resurselor de mediu, pot conduce la rezultate suboptime din punct de vedere al mediului, de exemplu atunci când congestionarea traficului în zonele urbane crește tradusă printr-o creștere a emisiilor de gaze de eșapament, pentru un anumit volum de călătorie;</a:t>
            </a:r>
            <a:endParaRPr lang="en-US" sz="3000" dirty="0" smtClean="0">
              <a:latin typeface="Times New Roman" pitchFamily="18" charset="0"/>
              <a:cs typeface="Times New Roman" pitchFamily="18" charset="0"/>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smtClean="0"/>
              <a:t>Economie și mediu</a:t>
            </a:r>
            <a:endParaRPr lang="en-US" dirty="0"/>
          </a:p>
        </p:txBody>
      </p:sp>
      <p:sp>
        <p:nvSpPr>
          <p:cNvPr id="3" name="Content Placeholder 2"/>
          <p:cNvSpPr>
            <a:spLocks noGrp="1"/>
          </p:cNvSpPr>
          <p:nvPr>
            <p:ph idx="1"/>
          </p:nvPr>
        </p:nvSpPr>
        <p:spPr/>
        <p:txBody>
          <a:bodyPr>
            <a:normAutofit lnSpcReduction="10000"/>
          </a:bodyPr>
          <a:lstStyle/>
          <a:p>
            <a:pPr algn="just">
              <a:buNone/>
            </a:pPr>
            <a:r>
              <a:rPr lang="ro-RO" dirty="0" smtClean="0"/>
              <a:t> - </a:t>
            </a:r>
            <a:r>
              <a:rPr lang="ro-RO" sz="2800" dirty="0" smtClean="0">
                <a:latin typeface="Times New Roman" pitchFamily="18" charset="0"/>
                <a:cs typeface="Times New Roman" pitchFamily="18" charset="0"/>
              </a:rPr>
              <a:t>natura transfrontalieră, chiar globală, a multor probleme de mediu ceea ce face şi mai necesară coordonarea internaţională a</a:t>
            </a:r>
            <a:endParaRPr lang="en-US" sz="2800" dirty="0" smtClean="0">
              <a:latin typeface="Times New Roman" pitchFamily="18" charset="0"/>
              <a:cs typeface="Times New Roman" pitchFamily="18" charset="0"/>
            </a:endParaRPr>
          </a:p>
          <a:p>
            <a:pPr algn="just">
              <a:buNone/>
            </a:pPr>
            <a:r>
              <a:rPr lang="ro-RO" sz="2800" dirty="0" smtClean="0">
                <a:latin typeface="Times New Roman" pitchFamily="18" charset="0"/>
                <a:cs typeface="Times New Roman" pitchFamily="18" charset="0"/>
              </a:rPr>
              <a:t>    politici de mediu: îngrijorările cu privire la</a:t>
            </a:r>
            <a:endParaRPr lang="en-US" sz="2800" dirty="0" smtClean="0">
              <a:latin typeface="Times New Roman" pitchFamily="18" charset="0"/>
              <a:cs typeface="Times New Roman" pitchFamily="18" charset="0"/>
            </a:endParaRPr>
          </a:p>
          <a:p>
            <a:pPr algn="just">
              <a:buNone/>
            </a:pPr>
            <a:r>
              <a:rPr lang="ro-RO" sz="2800" dirty="0" smtClean="0">
                <a:latin typeface="Times New Roman" pitchFamily="18" charset="0"/>
                <a:cs typeface="Times New Roman" pitchFamily="18" charset="0"/>
              </a:rPr>
              <a:t>   efectele anumitor emisii asupra stratului de ozon și asupra climei la scară globală lume, care se află la originea unor noi dezbateri, sunt exemple notabile în acest sens</a:t>
            </a:r>
          </a:p>
          <a:p>
            <a:pPr algn="just">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smtClean="0"/>
              <a:t>Economie și mediu</a:t>
            </a:r>
            <a:endParaRPr lang="en-US" dirty="0"/>
          </a:p>
        </p:txBody>
      </p:sp>
      <p:sp>
        <p:nvSpPr>
          <p:cNvPr id="3" name="Content Placeholder 2"/>
          <p:cNvSpPr>
            <a:spLocks noGrp="1"/>
          </p:cNvSpPr>
          <p:nvPr>
            <p:ph idx="1"/>
          </p:nvPr>
        </p:nvSpPr>
        <p:spPr/>
        <p:txBody>
          <a:bodyPr>
            <a:noAutofit/>
          </a:bodyPr>
          <a:lstStyle/>
          <a:p>
            <a:pPr algn="just"/>
            <a:r>
              <a:rPr lang="ro-RO" sz="2200" dirty="0" smtClean="0">
                <a:latin typeface="Times New Roman" pitchFamily="18" charset="0"/>
                <a:cs typeface="Times New Roman" pitchFamily="18" charset="0"/>
              </a:rPr>
              <a:t>In anii 1960 și 1970, a existat multă îngrijorare cu privire la posibilitatea de a apărea deficitul de resurse naturale la scară globală. Cu siguranță, preocupările rămân, dar acestea sunt acum conduse de probleme precum degradarea atmosferică, a apelor subterane și a oceanelor. Aceste probleme de mediu prezintă, din două motive esențiale, o dimensiune economică importantă:</a:t>
            </a:r>
            <a:endParaRPr lang="en-US" sz="22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smtClean="0"/>
              <a:t>Economie și mediu</a:t>
            </a:r>
            <a:endParaRPr lang="en-US" dirty="0"/>
          </a:p>
        </p:txBody>
      </p:sp>
      <p:sp>
        <p:nvSpPr>
          <p:cNvPr id="3" name="Content Placeholder 2"/>
          <p:cNvSpPr>
            <a:spLocks noGrp="1"/>
          </p:cNvSpPr>
          <p:nvPr>
            <p:ph idx="1"/>
          </p:nvPr>
        </p:nvSpPr>
        <p:spPr/>
        <p:txBody>
          <a:bodyPr>
            <a:noAutofit/>
          </a:bodyPr>
          <a:lstStyle/>
          <a:p>
            <a:pPr algn="just">
              <a:buFontTx/>
              <a:buChar char="-"/>
            </a:pPr>
            <a:r>
              <a:rPr lang="ro-RO" dirty="0" smtClean="0">
                <a:latin typeface="Times New Roman" pitchFamily="18" charset="0"/>
                <a:cs typeface="Times New Roman" pitchFamily="18" charset="0"/>
              </a:rPr>
              <a:t>diferența dintre costul privat al unei activități și costul acesteia pentru comunitate.</a:t>
            </a:r>
          </a:p>
          <a:p>
            <a:pPr algn="just">
              <a:buNone/>
            </a:pPr>
            <a:r>
              <a:rPr lang="ro-RO" dirty="0" smtClean="0">
                <a:latin typeface="Times New Roman" pitchFamily="18" charset="0"/>
                <a:cs typeface="Times New Roman" pitchFamily="18" charset="0"/>
              </a:rPr>
              <a:t>	O politică de laissez-faire caracterizată prin folosirea abuzivă a multor resurse de mediu, cum ar fi aerul și apa nu permite forțelor pieței de a atinge echilibrul dorit între calitatea mediului, pe de o parte, și producția de bunuri, pe de altă parte;</a:t>
            </a:r>
            <a:endParaRPr lang="en-US"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smtClean="0"/>
              <a:t>Economie și mediu</a:t>
            </a:r>
            <a:endParaRPr lang="en-US" dirty="0"/>
          </a:p>
        </p:txBody>
      </p:sp>
      <p:sp>
        <p:nvSpPr>
          <p:cNvPr id="3" name="Content Placeholder 2"/>
          <p:cNvSpPr>
            <a:spLocks noGrp="1"/>
          </p:cNvSpPr>
          <p:nvPr>
            <p:ph idx="1"/>
          </p:nvPr>
        </p:nvSpPr>
        <p:spPr/>
        <p:txBody>
          <a:bodyPr/>
          <a:lstStyle/>
          <a:p>
            <a:pPr algn="just"/>
            <a:r>
              <a:rPr lang="ro-RO" sz="3200" dirty="0" smtClean="0">
                <a:latin typeface="Times New Roman" pitchFamily="18" charset="0"/>
                <a:cs typeface="Times New Roman" pitchFamily="18" charset="0"/>
              </a:rPr>
              <a:t>politicile de mediu și evoluțiile care au loc în acest domeniu au repercusiuni macroeconomice din ce în ce mai sensibile în timp ce ritmul şi structura creşterii economice au consecințe asupra mediului</a:t>
            </a:r>
            <a:r>
              <a:rPr lang="en-US" sz="32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b="1" i="1" dirty="0" smtClean="0"/>
              <a:t>Interacţiunea dintre mediu și societate</a:t>
            </a:r>
            <a:endParaRPr lang="en-US" dirty="0"/>
          </a:p>
        </p:txBody>
      </p:sp>
      <p:sp>
        <p:nvSpPr>
          <p:cNvPr id="3" name="Content Placeholder 2"/>
          <p:cNvSpPr>
            <a:spLocks noGrp="1"/>
          </p:cNvSpPr>
          <p:nvPr>
            <p:ph idx="1"/>
          </p:nvPr>
        </p:nvSpPr>
        <p:spPr/>
        <p:txBody>
          <a:bodyPr>
            <a:normAutofit/>
          </a:bodyPr>
          <a:lstStyle/>
          <a:p>
            <a:pPr algn="just"/>
            <a:r>
              <a:rPr lang="fr-FR" sz="2800" dirty="0" err="1" smtClean="0">
                <a:latin typeface="Times New Roman" pitchFamily="18" charset="0"/>
                <a:cs typeface="Times New Roman" pitchFamily="18" charset="0"/>
              </a:rPr>
              <a:t>În</a:t>
            </a:r>
            <a:r>
              <a:rPr lang="fr-FR" sz="2800" dirty="0" smtClean="0">
                <a:latin typeface="Times New Roman" pitchFamily="18" charset="0"/>
                <a:cs typeface="Times New Roman" pitchFamily="18" charset="0"/>
              </a:rPr>
              <a:t> </a:t>
            </a:r>
            <a:r>
              <a:rPr lang="fr-FR" sz="2800" dirty="0" err="1" smtClean="0">
                <a:latin typeface="Times New Roman" pitchFamily="18" charset="0"/>
                <a:cs typeface="Times New Roman" pitchFamily="18" charset="0"/>
              </a:rPr>
              <a:t>accep</a:t>
            </a:r>
            <a:r>
              <a:rPr lang="fr-FR" sz="2800" dirty="0" smtClean="0">
                <a:latin typeface="Times New Roman" pitchFamily="18" charset="0"/>
                <a:cs typeface="Times New Roman" pitchFamily="18" charset="0"/>
              </a:rPr>
              <a:t>ț</a:t>
            </a:r>
            <a:r>
              <a:rPr lang="fr-FR" sz="2800" dirty="0" err="1" smtClean="0">
                <a:latin typeface="Times New Roman" pitchFamily="18" charset="0"/>
                <a:cs typeface="Times New Roman" pitchFamily="18" charset="0"/>
              </a:rPr>
              <a:t>iunea</a:t>
            </a:r>
            <a:r>
              <a:rPr lang="fr-FR" sz="2800" dirty="0" smtClean="0">
                <a:latin typeface="Times New Roman" pitchFamily="18" charset="0"/>
                <a:cs typeface="Times New Roman" pitchFamily="18" charset="0"/>
              </a:rPr>
              <a:t> </a:t>
            </a:r>
            <a:r>
              <a:rPr lang="fr-FR" sz="2800" dirty="0" err="1" smtClean="0">
                <a:latin typeface="Times New Roman" pitchFamily="18" charset="0"/>
                <a:cs typeface="Times New Roman" pitchFamily="18" charset="0"/>
              </a:rPr>
              <a:t>cel</a:t>
            </a:r>
            <a:r>
              <a:rPr lang="fr-FR" sz="2800" dirty="0" smtClean="0">
                <a:latin typeface="Times New Roman" pitchFamily="18" charset="0"/>
                <a:cs typeface="Times New Roman" pitchFamily="18" charset="0"/>
              </a:rPr>
              <a:t> mai des </a:t>
            </a:r>
            <a:r>
              <a:rPr lang="fr-FR" sz="2800" dirty="0" err="1" smtClean="0">
                <a:latin typeface="Times New Roman" pitchFamily="18" charset="0"/>
                <a:cs typeface="Times New Roman" pitchFamily="18" charset="0"/>
              </a:rPr>
              <a:t>folosită</a:t>
            </a:r>
            <a:r>
              <a:rPr lang="fr-FR" sz="2800" dirty="0" smtClean="0">
                <a:latin typeface="Times New Roman" pitchFamily="18" charset="0"/>
                <a:cs typeface="Times New Roman" pitchFamily="18" charset="0"/>
              </a:rPr>
              <a:t>, </a:t>
            </a:r>
            <a:r>
              <a:rPr lang="fr-FR" sz="2800" dirty="0" err="1" smtClean="0">
                <a:latin typeface="Times New Roman" pitchFamily="18" charset="0"/>
                <a:cs typeface="Times New Roman" pitchFamily="18" charset="0"/>
              </a:rPr>
              <a:t>conceptul</a:t>
            </a:r>
            <a:r>
              <a:rPr lang="fr-FR" sz="2800" dirty="0" smtClean="0">
                <a:latin typeface="Times New Roman" pitchFamily="18" charset="0"/>
                <a:cs typeface="Times New Roman" pitchFamily="18" charset="0"/>
              </a:rPr>
              <a:t> de </a:t>
            </a:r>
            <a:r>
              <a:rPr lang="fr-FR" sz="2800" dirty="0" err="1" smtClean="0">
                <a:latin typeface="Times New Roman" pitchFamily="18" charset="0"/>
                <a:cs typeface="Times New Roman" pitchFamily="18" charset="0"/>
              </a:rPr>
              <a:t>mediu</a:t>
            </a:r>
            <a:r>
              <a:rPr lang="fr-FR" sz="2800" dirty="0" smtClean="0">
                <a:latin typeface="Times New Roman" pitchFamily="18" charset="0"/>
                <a:cs typeface="Times New Roman" pitchFamily="18" charset="0"/>
              </a:rPr>
              <a:t> se </a:t>
            </a:r>
            <a:r>
              <a:rPr lang="fr-FR" sz="2800" dirty="0" err="1" smtClean="0">
                <a:latin typeface="Times New Roman" pitchFamily="18" charset="0"/>
                <a:cs typeface="Times New Roman" pitchFamily="18" charset="0"/>
              </a:rPr>
              <a:t>referă</a:t>
            </a:r>
            <a:r>
              <a:rPr lang="fr-FR" sz="2800" dirty="0" smtClean="0">
                <a:latin typeface="Times New Roman" pitchFamily="18" charset="0"/>
                <a:cs typeface="Times New Roman" pitchFamily="18" charset="0"/>
              </a:rPr>
              <a:t> la </a:t>
            </a:r>
            <a:r>
              <a:rPr lang="fr-FR" sz="2800" dirty="0" err="1" smtClean="0">
                <a:latin typeface="Times New Roman" pitchFamily="18" charset="0"/>
                <a:cs typeface="Times New Roman" pitchFamily="18" charset="0"/>
              </a:rPr>
              <a:t>tot</a:t>
            </a:r>
            <a:r>
              <a:rPr lang="fr-FR" sz="2800" dirty="0" smtClean="0">
                <a:latin typeface="Times New Roman" pitchFamily="18" charset="0"/>
                <a:cs typeface="Times New Roman" pitchFamily="18" charset="0"/>
              </a:rPr>
              <a:t> ce ne</a:t>
            </a:r>
            <a:r>
              <a:rPr lang="ro-RO" sz="2800" dirty="0" smtClean="0">
                <a:latin typeface="Times New Roman" pitchFamily="18" charset="0"/>
                <a:cs typeface="Times New Roman" pitchFamily="18" charset="0"/>
              </a:rPr>
              <a:t> </a:t>
            </a:r>
            <a:r>
              <a:rPr lang="vi-VN" sz="2800" dirty="0" smtClean="0">
                <a:latin typeface="Times New Roman" pitchFamily="18" charset="0"/>
                <a:cs typeface="Times New Roman" pitchFamily="18" charset="0"/>
              </a:rPr>
              <a:t>înconjoară, incluzând condițiile și elementele naturale (aer, apă, sol, subsol, toate</a:t>
            </a:r>
            <a:r>
              <a:rPr lang="ro-RO"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materiile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organice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și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anorganice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precum</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și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fințele</a:t>
            </a:r>
            <a:r>
              <a:rPr lang="en-US" sz="2800" dirty="0" smtClean="0">
                <a:latin typeface="Times New Roman" pitchFamily="18" charset="0"/>
                <a:cs typeface="Times New Roman" pitchFamily="18" charset="0"/>
              </a:rPr>
              <a:t> vii cu </a:t>
            </a:r>
            <a:r>
              <a:rPr lang="en-US" sz="2800" dirty="0" err="1" smtClean="0">
                <a:latin typeface="Times New Roman" pitchFamily="18" charset="0"/>
                <a:cs typeface="Times New Roman" pitchFamily="18" charset="0"/>
              </a:rPr>
              <a:t>valorile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lor</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materiale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și</a:t>
            </a:r>
            <a:r>
              <a:rPr lang="ro-RO" sz="2800" dirty="0" smtClean="0">
                <a:latin typeface="Times New Roman" pitchFamily="18" charset="0"/>
                <a:cs typeface="Times New Roman" pitchFamily="18" charset="0"/>
              </a:rPr>
              <a:t> </a:t>
            </a:r>
            <a:r>
              <a:rPr lang="it-IT" sz="2800" dirty="0" smtClean="0">
                <a:latin typeface="Times New Roman" pitchFamily="18" charset="0"/>
                <a:cs typeface="Times New Roman" pitchFamily="18" charset="0"/>
              </a:rPr>
              <a:t>spirituale. În această definire, mediul apare ca o entitate fizică.</a:t>
            </a:r>
            <a:endParaRPr lang="ro-RO" sz="2800" dirty="0" smtClean="0">
              <a:latin typeface="Times New Roman" pitchFamily="18" charset="0"/>
              <a:cs typeface="Times New Roman" pitchFamily="18" charset="0"/>
            </a:endParaRPr>
          </a:p>
          <a:p>
            <a:pPr algn="just">
              <a:buNone/>
            </a:pPr>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b="1" i="1" dirty="0" smtClean="0"/>
              <a:t>Interacţiunea dintre mediu și societate</a:t>
            </a:r>
            <a:endParaRPr lang="en-US" dirty="0"/>
          </a:p>
        </p:txBody>
      </p:sp>
      <p:sp>
        <p:nvSpPr>
          <p:cNvPr id="3" name="Content Placeholder 2"/>
          <p:cNvSpPr>
            <a:spLocks noGrp="1"/>
          </p:cNvSpPr>
          <p:nvPr>
            <p:ph idx="1"/>
          </p:nvPr>
        </p:nvSpPr>
        <p:spPr>
          <a:xfrm>
            <a:off x="1043492" y="2323652"/>
            <a:ext cx="6777317" cy="3543748"/>
          </a:xfrm>
        </p:spPr>
        <p:txBody>
          <a:bodyPr>
            <a:noAutofit/>
          </a:bodyPr>
          <a:lstStyle/>
          <a:p>
            <a:pPr algn="just">
              <a:buNone/>
            </a:pPr>
            <a:r>
              <a:rPr lang="ro-RO" sz="2800" dirty="0" smtClean="0">
                <a:latin typeface="Times New Roman" pitchFamily="18" charset="0"/>
                <a:cs typeface="Times New Roman" pitchFamily="18" charset="0"/>
              </a:rPr>
              <a:t> 		</a:t>
            </a:r>
            <a:r>
              <a:rPr lang="ro-RO" sz="2600" dirty="0" smtClean="0">
                <a:latin typeface="Times New Roman" pitchFamily="18" charset="0"/>
                <a:cs typeface="Times New Roman" pitchFamily="18" charset="0"/>
              </a:rPr>
              <a:t>S</a:t>
            </a:r>
            <a:r>
              <a:rPr lang="it-IT" sz="2600" dirty="0" smtClean="0">
                <a:latin typeface="Times New Roman" pitchFamily="18" charset="0"/>
                <a:cs typeface="Times New Roman" pitchFamily="18" charset="0"/>
              </a:rPr>
              <a:t>e consideră, în unanimitate, că sunt cel puțin trei factori</a:t>
            </a:r>
            <a:r>
              <a:rPr lang="ro-RO" sz="2600" dirty="0" smtClean="0">
                <a:latin typeface="Times New Roman" pitchFamily="18" charset="0"/>
                <a:cs typeface="Times New Roman" pitchFamily="18" charset="0"/>
              </a:rPr>
              <a:t> </a:t>
            </a:r>
            <a:r>
              <a:rPr lang="it-IT" sz="2600" dirty="0" smtClean="0">
                <a:latin typeface="Times New Roman" pitchFamily="18" charset="0"/>
                <a:cs typeface="Times New Roman" pitchFamily="18" charset="0"/>
              </a:rPr>
              <a:t>principali care contribuie la creșterea impactului asupra mediului: </a:t>
            </a:r>
            <a:endParaRPr lang="ro-RO" sz="2600" dirty="0" smtClean="0">
              <a:latin typeface="Times New Roman" pitchFamily="18" charset="0"/>
              <a:cs typeface="Times New Roman" pitchFamily="18" charset="0"/>
            </a:endParaRPr>
          </a:p>
          <a:p>
            <a:pPr indent="1009650" algn="just">
              <a:buFontTx/>
              <a:buChar char="-"/>
            </a:pPr>
            <a:r>
              <a:rPr lang="it-IT" sz="2600" dirty="0" smtClean="0">
                <a:latin typeface="Times New Roman" pitchFamily="18" charset="0"/>
                <a:cs typeface="Times New Roman" pitchFamily="18" charset="0"/>
              </a:rPr>
              <a:t>creșterea numărului</a:t>
            </a:r>
            <a:r>
              <a:rPr lang="ro-RO" sz="2600" dirty="0" smtClean="0">
                <a:latin typeface="Times New Roman" pitchFamily="18" charset="0"/>
                <a:cs typeface="Times New Roman" pitchFamily="18" charset="0"/>
              </a:rPr>
              <a:t> </a:t>
            </a:r>
            <a:r>
              <a:rPr lang="vi-VN" sz="2600" dirty="0" smtClean="0">
                <a:latin typeface="Times New Roman" pitchFamily="18" charset="0"/>
                <a:cs typeface="Times New Roman" pitchFamily="18" charset="0"/>
              </a:rPr>
              <a:t>populației; </a:t>
            </a:r>
            <a:endParaRPr lang="ro-RO" sz="2600" dirty="0" smtClean="0">
              <a:latin typeface="Times New Roman" pitchFamily="18" charset="0"/>
              <a:cs typeface="Times New Roman" pitchFamily="18" charset="0"/>
            </a:endParaRPr>
          </a:p>
          <a:p>
            <a:pPr indent="1009650" algn="just">
              <a:buFontTx/>
              <a:buChar char="-"/>
            </a:pPr>
            <a:r>
              <a:rPr lang="vi-VN" sz="2600" dirty="0" smtClean="0">
                <a:latin typeface="Times New Roman" pitchFamily="18" charset="0"/>
                <a:cs typeface="Times New Roman" pitchFamily="18" charset="0"/>
              </a:rPr>
              <a:t>cantitatea crecândă a folosirii mediului și </a:t>
            </a:r>
            <a:endParaRPr lang="ro-RO" sz="2600" dirty="0" smtClean="0">
              <a:latin typeface="Times New Roman" pitchFamily="18" charset="0"/>
              <a:cs typeface="Times New Roman" pitchFamily="18" charset="0"/>
            </a:endParaRPr>
          </a:p>
          <a:p>
            <a:pPr indent="1009650" algn="just">
              <a:buFontTx/>
              <a:buChar char="-"/>
            </a:pPr>
            <a:r>
              <a:rPr lang="vi-VN" sz="2600" dirty="0" smtClean="0">
                <a:latin typeface="Times New Roman" pitchFamily="18" charset="0"/>
                <a:cs typeface="Times New Roman" pitchFamily="18" charset="0"/>
              </a:rPr>
              <a:t>modificarea calității folosinței</a:t>
            </a:r>
            <a:r>
              <a:rPr lang="ro-RO" sz="2600" dirty="0" smtClean="0">
                <a:latin typeface="Times New Roman" pitchFamily="18" charset="0"/>
                <a:cs typeface="Times New Roman" pitchFamily="18" charset="0"/>
              </a:rPr>
              <a:t> </a:t>
            </a:r>
            <a:r>
              <a:rPr lang="vi-VN" sz="2600" dirty="0" smtClean="0">
                <a:latin typeface="Times New Roman" pitchFamily="18" charset="0"/>
                <a:cs typeface="Times New Roman" pitchFamily="18" charset="0"/>
              </a:rPr>
              <a:t>mediului de către om.</a:t>
            </a:r>
            <a:endParaRPr lang="en-US" sz="26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err="1" smtClean="0"/>
              <a:t>Impactul</a:t>
            </a:r>
            <a:r>
              <a:rPr lang="en-US" dirty="0" smtClean="0"/>
              <a:t> </a:t>
            </a:r>
            <a:r>
              <a:rPr lang="en-US" dirty="0" err="1" smtClean="0"/>
              <a:t>cre</a:t>
            </a:r>
            <a:r>
              <a:rPr lang="ro-RO" dirty="0" smtClean="0"/>
              <a:t>ș</a:t>
            </a:r>
            <a:r>
              <a:rPr lang="en-US" dirty="0" err="1" smtClean="0"/>
              <a:t>terii</a:t>
            </a:r>
            <a:r>
              <a:rPr lang="en-US" dirty="0" smtClean="0"/>
              <a:t> </a:t>
            </a:r>
            <a:r>
              <a:rPr lang="en-US" dirty="0" err="1" smtClean="0"/>
              <a:t>economice</a:t>
            </a:r>
            <a:r>
              <a:rPr lang="en-US" dirty="0" smtClean="0"/>
              <a:t> </a:t>
            </a:r>
            <a:r>
              <a:rPr lang="en-US" dirty="0" err="1" smtClean="0"/>
              <a:t>asupra</a:t>
            </a:r>
            <a:r>
              <a:rPr lang="en-US" dirty="0" smtClean="0"/>
              <a:t> </a:t>
            </a:r>
            <a:r>
              <a:rPr lang="en-US" dirty="0" err="1" smtClean="0"/>
              <a:t>mediului</a:t>
            </a:r>
            <a:endParaRPr lang="en-US" dirty="0"/>
          </a:p>
        </p:txBody>
      </p:sp>
      <p:sp>
        <p:nvSpPr>
          <p:cNvPr id="2" name="Content Placeholder 1"/>
          <p:cNvSpPr>
            <a:spLocks noGrp="1"/>
          </p:cNvSpPr>
          <p:nvPr>
            <p:ph idx="1"/>
          </p:nvPr>
        </p:nvSpPr>
        <p:spPr/>
        <p:txBody>
          <a:bodyPr>
            <a:normAutofit fontScale="62500" lnSpcReduction="20000"/>
          </a:bodyPr>
          <a:lstStyle/>
          <a:p>
            <a:pPr marL="68580" indent="0" algn="just">
              <a:lnSpc>
                <a:spcPct val="170000"/>
              </a:lnSpc>
              <a:buNone/>
            </a:pPr>
            <a:r>
              <a:rPr lang="ro-RO" b="1" dirty="0" smtClean="0">
                <a:latin typeface="Verdana" pitchFamily="34" charset="0"/>
                <a:ea typeface="Verdana" pitchFamily="34" charset="0"/>
                <a:cs typeface="Verdana" pitchFamily="34" charset="0"/>
              </a:rPr>
              <a:t>	Necesitatea abordării integrate a economiei, ecologiei și protecției mediului a apărut ca urmare a evenimentelor din ultimele decenii (criza materialelor și a energiei, catastrofele naturale) cu impact puternic asupra mediului.</a:t>
            </a:r>
          </a:p>
          <a:p>
            <a:pPr marL="68580" indent="0" algn="just">
              <a:lnSpc>
                <a:spcPct val="170000"/>
              </a:lnSpc>
              <a:buNone/>
            </a:pPr>
            <a:r>
              <a:rPr lang="ro-RO" b="1" dirty="0" smtClean="0"/>
              <a:t>	</a:t>
            </a:r>
            <a:r>
              <a:rPr lang="vi-VN" b="1" dirty="0" smtClean="0"/>
              <a:t>Economiştii </a:t>
            </a:r>
            <a:r>
              <a:rPr lang="vi-VN" b="1" dirty="0"/>
              <a:t>au devenit conştienţi de faptul că mediul trebuie privit ca </a:t>
            </a:r>
            <a:r>
              <a:rPr lang="vi-VN" b="1" dirty="0" smtClean="0"/>
              <a:t>un</a:t>
            </a:r>
            <a:r>
              <a:rPr lang="ro-RO" b="1" dirty="0" smtClean="0"/>
              <a:t> </a:t>
            </a:r>
            <a:r>
              <a:rPr lang="vi-VN" b="1" dirty="0" smtClean="0"/>
              <a:t>bun </a:t>
            </a:r>
            <a:r>
              <a:rPr lang="vi-VN" b="1" dirty="0"/>
              <a:t>cu valoare ce trebuie plătită, că societatea nu poate consuma mai mult </a:t>
            </a:r>
            <a:r>
              <a:rPr lang="vi-VN" b="1" dirty="0" smtClean="0"/>
              <a:t>decât</a:t>
            </a:r>
            <a:r>
              <a:rPr lang="ro-RO" b="1" dirty="0" smtClean="0"/>
              <a:t> </a:t>
            </a:r>
            <a:r>
              <a:rPr lang="vi-VN" b="1" dirty="0" smtClean="0"/>
              <a:t>produce </a:t>
            </a:r>
            <a:r>
              <a:rPr lang="vi-VN" b="1" dirty="0"/>
              <a:t>şi nu poate produce mai mult decât îi furnizează mediul.</a:t>
            </a:r>
            <a:endParaRPr lang="en-US" b="1" dirty="0"/>
          </a:p>
        </p:txBody>
      </p:sp>
    </p:spTree>
    <p:extLst>
      <p:ext uri="{BB962C8B-B14F-4D97-AF65-F5344CB8AC3E}">
        <p14:creationId xmlns:p14="http://schemas.microsoft.com/office/powerpoint/2010/main" val="299390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vi-VN" sz="2400" b="1" i="1" dirty="0" smtClean="0"/>
              <a:t>Principalele concepţii privind corelaţia dintre creşterea economică</a:t>
            </a:r>
            <a:r>
              <a:rPr lang="ro-RO" sz="2400" b="1" i="1" dirty="0" smtClean="0"/>
              <a:t> </a:t>
            </a:r>
            <a:r>
              <a:rPr lang="en-US" sz="2400" b="1" i="1" dirty="0" err="1" smtClean="0"/>
              <a:t>şi</a:t>
            </a:r>
            <a:r>
              <a:rPr lang="en-US" sz="2400" b="1" i="1" dirty="0" smtClean="0"/>
              <a:t> </a:t>
            </a:r>
            <a:r>
              <a:rPr lang="en-US" sz="2400" b="1" i="1" dirty="0" err="1" smtClean="0"/>
              <a:t>mediu</a:t>
            </a:r>
            <a:r>
              <a:rPr lang="en-US" sz="2400" dirty="0" smtClean="0"/>
              <a:t/>
            </a:r>
            <a:br>
              <a:rPr lang="en-US" sz="2400" dirty="0" smtClean="0"/>
            </a:br>
            <a:endParaRPr lang="en-US" sz="2400" dirty="0"/>
          </a:p>
        </p:txBody>
      </p:sp>
      <p:sp>
        <p:nvSpPr>
          <p:cNvPr id="3" name="Content Placeholder 2"/>
          <p:cNvSpPr>
            <a:spLocks noGrp="1"/>
          </p:cNvSpPr>
          <p:nvPr>
            <p:ph idx="1"/>
          </p:nvPr>
        </p:nvSpPr>
        <p:spPr/>
        <p:txBody>
          <a:bodyPr>
            <a:normAutofit fontScale="92500" lnSpcReduction="10000"/>
          </a:bodyPr>
          <a:lstStyle/>
          <a:p>
            <a:pPr algn="just">
              <a:buNone/>
            </a:pPr>
            <a:r>
              <a:rPr lang="ro-RO" sz="2000" dirty="0" smtClean="0">
                <a:latin typeface="Times New Roman" pitchFamily="18" charset="0"/>
                <a:cs typeface="Times New Roman" pitchFamily="18" charset="0"/>
              </a:rPr>
              <a:t>M</a:t>
            </a:r>
            <a:r>
              <a:rPr lang="en-US" sz="2000" dirty="0" err="1" smtClean="0">
                <a:latin typeface="Times New Roman" pitchFamily="18" charset="0"/>
                <a:cs typeface="Times New Roman" pitchFamily="18" charset="0"/>
              </a:rPr>
              <a:t>ari</a:t>
            </a:r>
            <a:r>
              <a:rPr lang="ro-RO" sz="2000" dirty="0" smtClean="0">
                <a:latin typeface="Times New Roman" pitchFamily="18" charset="0"/>
                <a:cs typeface="Times New Roman" pitchFamily="18" charset="0"/>
              </a:rPr>
              <a:t>le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probleme</a:t>
            </a:r>
            <a:r>
              <a:rPr lang="en-US" sz="2000" dirty="0" smtClean="0">
                <a:latin typeface="Times New Roman" pitchFamily="18" charset="0"/>
                <a:cs typeface="Times New Roman" pitchFamily="18" charset="0"/>
              </a:rPr>
              <a:t> ale </a:t>
            </a:r>
            <a:r>
              <a:rPr lang="en-US" sz="2000" dirty="0" err="1" smtClean="0">
                <a:latin typeface="Times New Roman" pitchFamily="18" charset="0"/>
                <a:cs typeface="Times New Roman" pitchFamily="18" charset="0"/>
              </a:rPr>
              <a:t>existenţei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civilizaţiei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umane</a:t>
            </a:r>
            <a:r>
              <a:rPr lang="en-US" sz="2000" dirty="0" smtClean="0">
                <a:latin typeface="Times New Roman" pitchFamily="18" charset="0"/>
                <a:cs typeface="Times New Roman" pitchFamily="18" charset="0"/>
              </a:rPr>
              <a:t> au</a:t>
            </a:r>
            <a:r>
              <a:rPr lang="ro-RO" sz="2000" dirty="0" smtClean="0">
                <a:latin typeface="Times New Roman" pitchFamily="18" charset="0"/>
                <a:cs typeface="Times New Roman" pitchFamily="18" charset="0"/>
              </a:rPr>
              <a:t> </a:t>
            </a:r>
            <a:r>
              <a:rPr lang="it-IT" sz="2000" dirty="0" smtClean="0">
                <a:latin typeface="Times New Roman" pitchFamily="18" charset="0"/>
                <a:cs typeface="Times New Roman" pitchFamily="18" charset="0"/>
              </a:rPr>
              <a:t>devenit preocupări permanente pe ordinea de zi a ONU şi a altor foruri internaţionale.</a:t>
            </a:r>
          </a:p>
          <a:p>
            <a:pPr algn="just">
              <a:buNone/>
            </a:pPr>
            <a:r>
              <a:rPr lang="vi-VN" sz="2000" dirty="0" smtClean="0">
                <a:latin typeface="Times New Roman" pitchFamily="18" charset="0"/>
                <a:cs typeface="Times New Roman" pitchFamily="18" charset="0"/>
              </a:rPr>
              <a:t>La a 31-a sesiune a Adunării Generale a ONU, au fost prezentate, ca</a:t>
            </a:r>
            <a:r>
              <a:rPr lang="ro-RO"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documente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şase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studii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privind</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problemele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globale</a:t>
            </a:r>
            <a:r>
              <a:rPr lang="en-US" sz="2000" dirty="0" smtClean="0">
                <a:latin typeface="Times New Roman" pitchFamily="18" charset="0"/>
                <a:cs typeface="Times New Roman" pitchFamily="18" charset="0"/>
              </a:rPr>
              <a:t>:</a:t>
            </a:r>
          </a:p>
          <a:p>
            <a:pPr algn="just">
              <a:buNone/>
            </a:pPr>
            <a:r>
              <a:rPr lang="ro-RO"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Limitele</a:t>
            </a:r>
            <a:r>
              <a:rPr lang="en-US"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creşterii</a:t>
            </a:r>
            <a:r>
              <a:rPr lang="en-US"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coordonatorul</a:t>
            </a:r>
            <a:r>
              <a:rPr lang="en-US" sz="2000" i="1" dirty="0" smtClean="0">
                <a:latin typeface="Times New Roman" pitchFamily="18" charset="0"/>
                <a:cs typeface="Times New Roman" pitchFamily="18" charset="0"/>
              </a:rPr>
              <a:t> D</a:t>
            </a:r>
            <a:r>
              <a:rPr lang="ro-RO" sz="2000" i="1" dirty="0" smtClean="0">
                <a:latin typeface="Times New Roman" pitchFamily="18" charset="0"/>
                <a:cs typeface="Times New Roman" pitchFamily="18" charset="0"/>
              </a:rPr>
              <a:t>ennis </a:t>
            </a:r>
            <a:r>
              <a:rPr lang="en-US" sz="2000" i="1" dirty="0" smtClean="0">
                <a:latin typeface="Times New Roman" pitchFamily="18" charset="0"/>
                <a:cs typeface="Times New Roman" pitchFamily="18" charset="0"/>
              </a:rPr>
              <a:t>Meadows;</a:t>
            </a:r>
          </a:p>
          <a:p>
            <a:pPr algn="just">
              <a:buNone/>
            </a:pPr>
            <a:r>
              <a:rPr lang="ro-RO"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Raportul</a:t>
            </a:r>
            <a:r>
              <a:rPr lang="en-US" sz="2000" i="1" dirty="0" smtClean="0">
                <a:latin typeface="Times New Roman" pitchFamily="18" charset="0"/>
                <a:cs typeface="Times New Roman" pitchFamily="18" charset="0"/>
              </a:rPr>
              <a:t> </a:t>
            </a:r>
            <a:r>
              <a:rPr lang="ro-RO" sz="2000" i="1" dirty="0" smtClean="0">
                <a:latin typeface="Times New Roman" pitchFamily="18" charset="0"/>
                <a:cs typeface="Times New Roman" pitchFamily="18" charset="0"/>
              </a:rPr>
              <a:t> Mihajlo </a:t>
            </a:r>
            <a:r>
              <a:rPr lang="en-US" sz="2000" i="1" dirty="0" err="1" smtClean="0">
                <a:latin typeface="Times New Roman" pitchFamily="18" charset="0"/>
                <a:cs typeface="Times New Roman" pitchFamily="18" charset="0"/>
              </a:rPr>
              <a:t>Mesarovici</a:t>
            </a:r>
            <a:r>
              <a:rPr lang="en-US" sz="2000" i="1" dirty="0" smtClean="0">
                <a:latin typeface="Times New Roman" pitchFamily="18" charset="0"/>
                <a:cs typeface="Times New Roman" pitchFamily="18" charset="0"/>
              </a:rPr>
              <a:t> – </a:t>
            </a:r>
            <a:r>
              <a:rPr lang="ro-RO" sz="2000" i="1" dirty="0" smtClean="0">
                <a:latin typeface="Times New Roman" pitchFamily="18" charset="0"/>
                <a:cs typeface="Times New Roman" pitchFamily="18" charset="0"/>
              </a:rPr>
              <a:t>Eduard </a:t>
            </a:r>
            <a:r>
              <a:rPr lang="en-US" sz="2000" i="1" dirty="0" err="1" smtClean="0">
                <a:latin typeface="Times New Roman" pitchFamily="18" charset="0"/>
                <a:cs typeface="Times New Roman" pitchFamily="18" charset="0"/>
              </a:rPr>
              <a:t>Pestel</a:t>
            </a:r>
            <a:r>
              <a:rPr lang="en-US" sz="2000" i="1" dirty="0" smtClean="0">
                <a:latin typeface="Times New Roman" pitchFamily="18" charset="0"/>
                <a:cs typeface="Times New Roman" pitchFamily="18" charset="0"/>
              </a:rPr>
              <a:t> ;</a:t>
            </a:r>
          </a:p>
          <a:p>
            <a:pPr algn="just">
              <a:buNone/>
            </a:pPr>
            <a:r>
              <a:rPr lang="ro-RO" sz="2000" dirty="0" smtClean="0">
                <a:latin typeface="Times New Roman" pitchFamily="18" charset="0"/>
                <a:cs typeface="Times New Roman" pitchFamily="18" charset="0"/>
              </a:rPr>
              <a:t>           </a:t>
            </a:r>
            <a:r>
              <a:rPr lang="pt-BR" sz="2000" dirty="0" smtClean="0">
                <a:latin typeface="Times New Roman" pitchFamily="18" charset="0"/>
                <a:cs typeface="Times New Roman" pitchFamily="18" charset="0"/>
              </a:rPr>
              <a:t>- </a:t>
            </a:r>
            <a:r>
              <a:rPr lang="pt-BR" sz="2000" i="1" dirty="0" smtClean="0">
                <a:latin typeface="Times New Roman" pitchFamily="18" charset="0"/>
                <a:cs typeface="Times New Roman" pitchFamily="18" charset="0"/>
              </a:rPr>
              <a:t>Raportul RIO- coordonator I. Tinbergen;</a:t>
            </a:r>
          </a:p>
          <a:p>
            <a:pPr algn="just">
              <a:buNone/>
            </a:pPr>
            <a:r>
              <a:rPr lang="ro-RO"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Modelul</a:t>
            </a:r>
            <a:r>
              <a:rPr lang="en-US" sz="2000" i="1" dirty="0" smtClean="0">
                <a:latin typeface="Times New Roman" pitchFamily="18" charset="0"/>
                <a:cs typeface="Times New Roman" pitchFamily="18" charset="0"/>
              </a:rPr>
              <a:t> Latino – </a:t>
            </a:r>
            <a:r>
              <a:rPr lang="en-US" sz="2000" i="1" dirty="0" err="1" smtClean="0">
                <a:latin typeface="Times New Roman" pitchFamily="18" charset="0"/>
                <a:cs typeface="Times New Roman" pitchFamily="18" charset="0"/>
              </a:rPr>
              <a:t>american</a:t>
            </a:r>
            <a:r>
              <a:rPr lang="en-US" sz="2000" i="1" dirty="0" smtClean="0">
                <a:latin typeface="Times New Roman" pitchFamily="18" charset="0"/>
                <a:cs typeface="Times New Roman" pitchFamily="18" charset="0"/>
              </a:rPr>
              <a:t> – </a:t>
            </a:r>
            <a:r>
              <a:rPr lang="en-US" sz="2000" i="1" dirty="0" err="1" smtClean="0">
                <a:latin typeface="Times New Roman" pitchFamily="18" charset="0"/>
                <a:cs typeface="Times New Roman" pitchFamily="18" charset="0"/>
              </a:rPr>
              <a:t>coordonator</a:t>
            </a:r>
            <a:r>
              <a:rPr lang="en-US" sz="2000" i="1" dirty="0" smtClean="0">
                <a:latin typeface="Times New Roman" pitchFamily="18" charset="0"/>
                <a:cs typeface="Times New Roman" pitchFamily="18" charset="0"/>
              </a:rPr>
              <a:t> O. Herrera;</a:t>
            </a:r>
          </a:p>
          <a:p>
            <a:pPr algn="just">
              <a:buNone/>
            </a:pPr>
            <a:r>
              <a:rPr lang="ro-RO" sz="2000" dirty="0" smtClean="0">
                <a:latin typeface="Times New Roman" pitchFamily="18" charset="0"/>
                <a:cs typeface="Times New Roman" pitchFamily="18" charset="0"/>
              </a:rPr>
              <a:t>           </a:t>
            </a:r>
            <a:r>
              <a:rPr lang="vi-VN" sz="2000" dirty="0" smtClean="0">
                <a:latin typeface="Times New Roman" pitchFamily="18" charset="0"/>
                <a:cs typeface="Times New Roman" pitchFamily="18" charset="0"/>
              </a:rPr>
              <a:t>- </a:t>
            </a:r>
            <a:r>
              <a:rPr lang="vi-VN" sz="2000" i="1" dirty="0" smtClean="0">
                <a:latin typeface="Times New Roman" pitchFamily="18" charset="0"/>
                <a:cs typeface="Times New Roman" pitchFamily="18" charset="0"/>
              </a:rPr>
              <a:t>Următorii 200 de ani- coordonator H. Kahn ;</a:t>
            </a:r>
          </a:p>
          <a:p>
            <a:pPr algn="just">
              <a:buNone/>
            </a:pPr>
            <a:r>
              <a:rPr lang="ro-RO" sz="2000" dirty="0" smtClean="0">
                <a:latin typeface="Times New Roman" pitchFamily="18" charset="0"/>
                <a:cs typeface="Times New Roman" pitchFamily="18" charset="0"/>
              </a:rPr>
              <a:t>           </a:t>
            </a:r>
            <a:r>
              <a:rPr lang="it-IT" sz="2000" dirty="0" smtClean="0">
                <a:latin typeface="Times New Roman" pitchFamily="18" charset="0"/>
                <a:cs typeface="Times New Roman" pitchFamily="18" charset="0"/>
              </a:rPr>
              <a:t>- </a:t>
            </a:r>
            <a:r>
              <a:rPr lang="it-IT" sz="2000" i="1" dirty="0" smtClean="0">
                <a:latin typeface="Times New Roman" pitchFamily="18" charset="0"/>
                <a:cs typeface="Times New Roman" pitchFamily="18" charset="0"/>
              </a:rPr>
              <a:t>Viitorul economiei nominale- W. Leontief;</a:t>
            </a:r>
            <a:endParaRPr lang="en-US" sz="2000" dirty="0" smtClean="0">
              <a:latin typeface="Times New Roman" pitchFamily="18" charset="0"/>
              <a:cs typeface="Times New Roman" pitchFamily="18" charset="0"/>
            </a:endParaRP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Impactul</a:t>
            </a:r>
            <a:r>
              <a:rPr lang="en-US" dirty="0"/>
              <a:t> </a:t>
            </a:r>
            <a:r>
              <a:rPr lang="en-US" dirty="0" err="1"/>
              <a:t>cre</a:t>
            </a:r>
            <a:r>
              <a:rPr lang="ro-RO" dirty="0"/>
              <a:t>ș</a:t>
            </a:r>
            <a:r>
              <a:rPr lang="en-US" dirty="0" err="1"/>
              <a:t>terii</a:t>
            </a:r>
            <a:r>
              <a:rPr lang="en-US" dirty="0"/>
              <a:t> </a:t>
            </a:r>
            <a:r>
              <a:rPr lang="en-US" dirty="0" err="1"/>
              <a:t>economice</a:t>
            </a:r>
            <a:r>
              <a:rPr lang="en-US" dirty="0"/>
              <a:t> </a:t>
            </a:r>
            <a:r>
              <a:rPr lang="en-US" dirty="0" err="1"/>
              <a:t>asupra</a:t>
            </a:r>
            <a:r>
              <a:rPr lang="en-US" dirty="0"/>
              <a:t> </a:t>
            </a:r>
            <a:r>
              <a:rPr lang="en-US" dirty="0" err="1"/>
              <a:t>mediului</a:t>
            </a:r>
            <a:endParaRPr lang="en-US" dirty="0"/>
          </a:p>
        </p:txBody>
      </p:sp>
      <p:sp>
        <p:nvSpPr>
          <p:cNvPr id="3" name="Content Placeholder 2"/>
          <p:cNvSpPr>
            <a:spLocks noGrp="1"/>
          </p:cNvSpPr>
          <p:nvPr>
            <p:ph idx="1"/>
          </p:nvPr>
        </p:nvSpPr>
        <p:spPr/>
        <p:txBody>
          <a:bodyPr>
            <a:normAutofit/>
          </a:bodyPr>
          <a:lstStyle/>
          <a:p>
            <a:pPr algn="just"/>
            <a:r>
              <a:rPr lang="vi-VN" dirty="0"/>
              <a:t>Tezele modelului Forrester- Meadows: se pot sintetiza în </a:t>
            </a:r>
            <a:r>
              <a:rPr lang="vi-VN" dirty="0" smtClean="0"/>
              <a:t>următoarele:</a:t>
            </a:r>
            <a:r>
              <a:rPr lang="ro-RO" dirty="0" smtClean="0"/>
              <a:t> </a:t>
            </a:r>
            <a:r>
              <a:rPr lang="vi-VN" dirty="0" smtClean="0"/>
              <a:t>dacă </a:t>
            </a:r>
            <a:r>
              <a:rPr lang="vi-VN" dirty="0"/>
              <a:t>tendinţele actuale continuă, sistemul se va prăbuşi cândva pe la </a:t>
            </a:r>
            <a:r>
              <a:rPr lang="vi-VN" dirty="0" smtClean="0"/>
              <a:t>mijlocul</a:t>
            </a:r>
            <a:r>
              <a:rPr lang="ro-RO" dirty="0" smtClean="0"/>
              <a:t> secolului XXI; </a:t>
            </a:r>
            <a:r>
              <a:rPr lang="vi-VN" dirty="0" smtClean="0"/>
              <a:t>pentru </a:t>
            </a:r>
            <a:r>
              <a:rPr lang="vi-VN" dirty="0"/>
              <a:t>a împiedica prăbuşirea trebuie iniţiată o încetinire imediată a </a:t>
            </a:r>
            <a:r>
              <a:rPr lang="vi-VN" dirty="0" smtClean="0"/>
              <a:t>creşterii</a:t>
            </a:r>
            <a:r>
              <a:rPr lang="ro-RO" dirty="0" smtClean="0"/>
              <a:t> </a:t>
            </a:r>
            <a:r>
              <a:rPr lang="vi-VN" dirty="0" smtClean="0"/>
              <a:t>economice</a:t>
            </a:r>
            <a:r>
              <a:rPr lang="vi-VN" dirty="0"/>
              <a:t>, care să ducă la echilibru într-o perioadă relativ scurtă, de </a:t>
            </a:r>
            <a:r>
              <a:rPr lang="vi-VN" dirty="0" smtClean="0"/>
              <a:t>tipul</a:t>
            </a:r>
            <a:r>
              <a:rPr lang="ro-RO" dirty="0" smtClean="0"/>
              <a:t> </a:t>
            </a:r>
            <a:r>
              <a:rPr lang="en-US" dirty="0" smtClean="0"/>
              <a:t>„</a:t>
            </a:r>
            <a:r>
              <a:rPr lang="en-US" b="1" dirty="0" err="1"/>
              <a:t>creşterii</a:t>
            </a:r>
            <a:r>
              <a:rPr lang="en-US" b="1" dirty="0"/>
              <a:t> zero</a:t>
            </a:r>
            <a:r>
              <a:rPr lang="en-US" dirty="0"/>
              <a:t>”.</a:t>
            </a:r>
          </a:p>
        </p:txBody>
      </p:sp>
    </p:spTree>
    <p:extLst>
      <p:ext uri="{BB962C8B-B14F-4D97-AF65-F5344CB8AC3E}">
        <p14:creationId xmlns:p14="http://schemas.microsoft.com/office/powerpoint/2010/main" val="876906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Impactul</a:t>
            </a:r>
            <a:r>
              <a:rPr lang="en-US" dirty="0"/>
              <a:t> </a:t>
            </a:r>
            <a:r>
              <a:rPr lang="en-US" dirty="0" err="1"/>
              <a:t>cre</a:t>
            </a:r>
            <a:r>
              <a:rPr lang="ro-RO" dirty="0"/>
              <a:t>ș</a:t>
            </a:r>
            <a:r>
              <a:rPr lang="en-US" dirty="0" err="1"/>
              <a:t>terii</a:t>
            </a:r>
            <a:r>
              <a:rPr lang="en-US" dirty="0"/>
              <a:t> </a:t>
            </a:r>
            <a:r>
              <a:rPr lang="en-US" dirty="0" err="1"/>
              <a:t>economice</a:t>
            </a:r>
            <a:r>
              <a:rPr lang="en-US" dirty="0"/>
              <a:t> </a:t>
            </a:r>
            <a:r>
              <a:rPr lang="en-US" dirty="0" err="1"/>
              <a:t>asupra</a:t>
            </a:r>
            <a:r>
              <a:rPr lang="en-US" dirty="0"/>
              <a:t> </a:t>
            </a:r>
            <a:r>
              <a:rPr lang="en-US" dirty="0" err="1"/>
              <a:t>mediului</a:t>
            </a:r>
            <a:endParaRPr lang="en-US" dirty="0"/>
          </a:p>
        </p:txBody>
      </p:sp>
      <p:sp>
        <p:nvSpPr>
          <p:cNvPr id="3" name="Content Placeholder 2"/>
          <p:cNvSpPr>
            <a:spLocks noGrp="1"/>
          </p:cNvSpPr>
          <p:nvPr>
            <p:ph idx="1"/>
          </p:nvPr>
        </p:nvSpPr>
        <p:spPr/>
        <p:txBody>
          <a:bodyPr>
            <a:normAutofit fontScale="92500" lnSpcReduction="20000"/>
          </a:bodyPr>
          <a:lstStyle/>
          <a:p>
            <a:pPr algn="just"/>
            <a:endParaRPr lang="ro-RO" dirty="0" smtClean="0"/>
          </a:p>
          <a:p>
            <a:pPr algn="just"/>
            <a:r>
              <a:rPr lang="it-IT" dirty="0" smtClean="0"/>
              <a:t>Tezele </a:t>
            </a:r>
            <a:r>
              <a:rPr lang="it-IT" dirty="0"/>
              <a:t>principale ale modelului </a:t>
            </a:r>
            <a:r>
              <a:rPr lang="it-IT" i="1" dirty="0"/>
              <a:t>Mesarovici- Pestel </a:t>
            </a:r>
            <a:r>
              <a:rPr lang="it-IT" dirty="0"/>
              <a:t>pot fi rezumate </a:t>
            </a:r>
            <a:r>
              <a:rPr lang="it-IT" dirty="0" smtClean="0"/>
              <a:t>la</a:t>
            </a:r>
            <a:r>
              <a:rPr lang="ro-RO" dirty="0" smtClean="0"/>
              <a:t> </a:t>
            </a:r>
            <a:r>
              <a:rPr lang="vi-VN" dirty="0" smtClean="0"/>
              <a:t>următoarele: </a:t>
            </a:r>
            <a:r>
              <a:rPr lang="vi-VN" dirty="0"/>
              <a:t>lumea poate fi privită numai în diversitatea de cultură, tradiţie</a:t>
            </a:r>
            <a:r>
              <a:rPr lang="vi-VN" dirty="0" smtClean="0"/>
              <a:t>,</a:t>
            </a:r>
            <a:r>
              <a:rPr lang="ro-RO" dirty="0" smtClean="0"/>
              <a:t> </a:t>
            </a:r>
            <a:r>
              <a:rPr lang="it-IT" dirty="0" smtClean="0"/>
              <a:t>dezvoltare </a:t>
            </a:r>
            <a:r>
              <a:rPr lang="it-IT" dirty="0"/>
              <a:t>economică, ca un sistem interdependent de regiuni</a:t>
            </a:r>
            <a:r>
              <a:rPr lang="it-IT" dirty="0" smtClean="0"/>
              <a:t>;</a:t>
            </a:r>
            <a:r>
              <a:rPr lang="ro-RO" dirty="0" smtClean="0"/>
              <a:t> </a:t>
            </a:r>
            <a:r>
              <a:rPr lang="it-IT" dirty="0" smtClean="0"/>
              <a:t> </a:t>
            </a:r>
            <a:r>
              <a:rPr lang="it-IT" dirty="0"/>
              <a:t>este posibil să se producă nu prăbuşirea sistemului, ci catastrofe </a:t>
            </a:r>
            <a:r>
              <a:rPr lang="it-IT" dirty="0" smtClean="0"/>
              <a:t>sau</a:t>
            </a:r>
            <a:r>
              <a:rPr lang="ro-RO" dirty="0" smtClean="0"/>
              <a:t> </a:t>
            </a:r>
            <a:r>
              <a:rPr lang="vi-VN" dirty="0" smtClean="0"/>
              <a:t>prăbuşiri </a:t>
            </a:r>
            <a:r>
              <a:rPr lang="vi-VN" dirty="0"/>
              <a:t>pe plan regional, chiar cu mult înainte de mijlocul </a:t>
            </a:r>
            <a:r>
              <a:rPr lang="vi-VN" dirty="0" smtClean="0"/>
              <a:t>secolului</a:t>
            </a:r>
            <a:r>
              <a:rPr lang="ro-RO" dirty="0" smtClean="0"/>
              <a:t> XXI, </a:t>
            </a:r>
            <a:r>
              <a:rPr lang="it-IT" dirty="0" smtClean="0"/>
              <a:t>în </a:t>
            </a:r>
            <a:r>
              <a:rPr lang="it-IT" dirty="0"/>
              <a:t>regiuni diferite, la momente diferite; în condiţii de sistem</a:t>
            </a:r>
            <a:r>
              <a:rPr lang="it-IT" dirty="0" smtClean="0"/>
              <a:t>,</a:t>
            </a:r>
            <a:r>
              <a:rPr lang="ro-RO" dirty="0" smtClean="0"/>
              <a:t> </a:t>
            </a:r>
            <a:r>
              <a:rPr lang="en-US" dirty="0" err="1" smtClean="0"/>
              <a:t>asemenea</a:t>
            </a:r>
            <a:r>
              <a:rPr lang="en-US" dirty="0" smtClean="0"/>
              <a:t> </a:t>
            </a:r>
            <a:r>
              <a:rPr lang="en-US" dirty="0" err="1"/>
              <a:t>catastrofe</a:t>
            </a:r>
            <a:r>
              <a:rPr lang="en-US" dirty="0"/>
              <a:t> </a:t>
            </a:r>
            <a:r>
              <a:rPr lang="en-US" dirty="0" err="1"/>
              <a:t>vor</a:t>
            </a:r>
            <a:r>
              <a:rPr lang="en-US" dirty="0"/>
              <a:t> fi </a:t>
            </a:r>
            <a:r>
              <a:rPr lang="en-US" dirty="0" err="1"/>
              <a:t>resimţite</a:t>
            </a:r>
            <a:r>
              <a:rPr lang="en-US" dirty="0"/>
              <a:t> </a:t>
            </a:r>
            <a:r>
              <a:rPr lang="en-US" dirty="0" err="1"/>
              <a:t>pe</a:t>
            </a:r>
            <a:r>
              <a:rPr lang="en-US" dirty="0"/>
              <a:t> </a:t>
            </a:r>
            <a:r>
              <a:rPr lang="en-US" dirty="0" err="1"/>
              <a:t>întreg</a:t>
            </a:r>
            <a:r>
              <a:rPr lang="en-US" dirty="0"/>
              <a:t> </a:t>
            </a:r>
            <a:r>
              <a:rPr lang="en-US" dirty="0" err="1"/>
              <a:t>globul</a:t>
            </a:r>
            <a:r>
              <a:rPr lang="en-US" dirty="0" smtClean="0"/>
              <a:t>;</a:t>
            </a:r>
            <a:r>
              <a:rPr lang="ro-RO" dirty="0" smtClean="0"/>
              <a:t> </a:t>
            </a:r>
            <a:endParaRPr lang="en-US" dirty="0"/>
          </a:p>
        </p:txBody>
      </p:sp>
    </p:spTree>
    <p:extLst>
      <p:ext uri="{BB962C8B-B14F-4D97-AF65-F5344CB8AC3E}">
        <p14:creationId xmlns:p14="http://schemas.microsoft.com/office/powerpoint/2010/main" val="2648906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Impactul</a:t>
            </a:r>
            <a:r>
              <a:rPr lang="en-US" dirty="0"/>
              <a:t> </a:t>
            </a:r>
            <a:r>
              <a:rPr lang="en-US" dirty="0" err="1"/>
              <a:t>cre</a:t>
            </a:r>
            <a:r>
              <a:rPr lang="ro-RO" dirty="0"/>
              <a:t>ș</a:t>
            </a:r>
            <a:r>
              <a:rPr lang="en-US" dirty="0" err="1"/>
              <a:t>terii</a:t>
            </a:r>
            <a:r>
              <a:rPr lang="en-US" dirty="0"/>
              <a:t> </a:t>
            </a:r>
            <a:r>
              <a:rPr lang="en-US" dirty="0" err="1"/>
              <a:t>economice</a:t>
            </a:r>
            <a:r>
              <a:rPr lang="en-US" dirty="0"/>
              <a:t> </a:t>
            </a:r>
            <a:r>
              <a:rPr lang="en-US" dirty="0" err="1"/>
              <a:t>asupra</a:t>
            </a:r>
            <a:r>
              <a:rPr lang="en-US" dirty="0"/>
              <a:t> </a:t>
            </a:r>
            <a:r>
              <a:rPr lang="en-US" dirty="0" err="1"/>
              <a:t>mediului</a:t>
            </a:r>
            <a:endParaRPr lang="en-US" dirty="0"/>
          </a:p>
        </p:txBody>
      </p:sp>
      <p:sp>
        <p:nvSpPr>
          <p:cNvPr id="3" name="Content Placeholder 2"/>
          <p:cNvSpPr>
            <a:spLocks noGrp="1"/>
          </p:cNvSpPr>
          <p:nvPr>
            <p:ph idx="1"/>
          </p:nvPr>
        </p:nvSpPr>
        <p:spPr/>
        <p:txBody>
          <a:bodyPr>
            <a:normAutofit/>
          </a:bodyPr>
          <a:lstStyle/>
          <a:p>
            <a:pPr marL="68580" indent="0" algn="just">
              <a:buNone/>
            </a:pPr>
            <a:r>
              <a:rPr lang="vi-VN" dirty="0"/>
              <a:t>soluţia de evitare a unei asemenea catastrofe poate fi găsită doar în</a:t>
            </a:r>
            <a:r>
              <a:rPr lang="ro-RO" dirty="0"/>
              <a:t> </a:t>
            </a:r>
            <a:r>
              <a:rPr lang="it-IT" dirty="0"/>
              <a:t>context global, prin acţiuni globale corespunzătoare;</a:t>
            </a:r>
            <a:r>
              <a:rPr lang="ro-RO" dirty="0"/>
              <a:t> </a:t>
            </a:r>
            <a:r>
              <a:rPr lang="vi-VN" dirty="0" smtClean="0"/>
              <a:t>o </a:t>
            </a:r>
            <a:r>
              <a:rPr lang="vi-VN" dirty="0"/>
              <a:t>asemenea soluţie nu poate fi găsită decât printr-o creştere</a:t>
            </a:r>
            <a:r>
              <a:rPr lang="ro-RO" dirty="0"/>
              <a:t> </a:t>
            </a:r>
            <a:r>
              <a:rPr lang="vi-VN" dirty="0"/>
              <a:t>echilibrată analoagă creşterii organice;</a:t>
            </a:r>
            <a:r>
              <a:rPr lang="ro-RO" dirty="0"/>
              <a:t> </a:t>
            </a:r>
            <a:r>
              <a:rPr lang="vi-VN" dirty="0"/>
              <a:t>nu pot fi acceptate întârzieri ce pot fi fatale, de aceea este necesară</a:t>
            </a:r>
            <a:r>
              <a:rPr lang="ro-RO" dirty="0"/>
              <a:t> </a:t>
            </a:r>
            <a:r>
              <a:rPr lang="it-IT" dirty="0"/>
              <a:t>elaborarea unei strategii a supravieţuirii.</a:t>
            </a:r>
            <a:endParaRPr lang="en-US" dirty="0"/>
          </a:p>
          <a:p>
            <a:endParaRPr lang="en-US" dirty="0"/>
          </a:p>
        </p:txBody>
      </p:sp>
    </p:spTree>
    <p:extLst>
      <p:ext uri="{BB962C8B-B14F-4D97-AF65-F5344CB8AC3E}">
        <p14:creationId xmlns:p14="http://schemas.microsoft.com/office/powerpoint/2010/main" val="4023243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Impactul</a:t>
            </a:r>
            <a:r>
              <a:rPr lang="en-US" dirty="0"/>
              <a:t> </a:t>
            </a:r>
            <a:r>
              <a:rPr lang="en-US" dirty="0" err="1"/>
              <a:t>cre</a:t>
            </a:r>
            <a:r>
              <a:rPr lang="ro-RO" dirty="0"/>
              <a:t>ș</a:t>
            </a:r>
            <a:r>
              <a:rPr lang="en-US" dirty="0" err="1"/>
              <a:t>terii</a:t>
            </a:r>
            <a:r>
              <a:rPr lang="en-US" dirty="0"/>
              <a:t> </a:t>
            </a:r>
            <a:r>
              <a:rPr lang="en-US" dirty="0" err="1"/>
              <a:t>economice</a:t>
            </a:r>
            <a:r>
              <a:rPr lang="en-US" dirty="0"/>
              <a:t> </a:t>
            </a:r>
            <a:r>
              <a:rPr lang="en-US" dirty="0" err="1"/>
              <a:t>asupra</a:t>
            </a:r>
            <a:r>
              <a:rPr lang="en-US" dirty="0"/>
              <a:t> </a:t>
            </a:r>
            <a:r>
              <a:rPr lang="en-US" dirty="0" err="1"/>
              <a:t>mediului</a:t>
            </a:r>
            <a:endParaRPr lang="en-US" dirty="0"/>
          </a:p>
        </p:txBody>
      </p:sp>
      <p:sp>
        <p:nvSpPr>
          <p:cNvPr id="3" name="Content Placeholder 2"/>
          <p:cNvSpPr>
            <a:spLocks noGrp="1"/>
          </p:cNvSpPr>
          <p:nvPr>
            <p:ph idx="1"/>
          </p:nvPr>
        </p:nvSpPr>
        <p:spPr/>
        <p:txBody>
          <a:bodyPr>
            <a:normAutofit lnSpcReduction="10000"/>
          </a:bodyPr>
          <a:lstStyle/>
          <a:p>
            <a:r>
              <a:rPr lang="ro-RO" dirty="0" smtClean="0"/>
              <a:t>Modelul RIO (1976)</a:t>
            </a:r>
          </a:p>
          <a:p>
            <a:pPr marL="68580" indent="0" algn="just">
              <a:buNone/>
            </a:pPr>
            <a:r>
              <a:rPr lang="ro-RO" dirty="0" smtClean="0"/>
              <a:t>Raportul Rio 1976 a pornit de la rezoluția Adunării Generale ONU din 1974 privind </a:t>
            </a:r>
            <a:r>
              <a:rPr lang="en-US" dirty="0" smtClean="0"/>
              <a:t>“</a:t>
            </a:r>
            <a:r>
              <a:rPr lang="ro-RO" dirty="0" smtClean="0"/>
              <a:t>Stabilirea unei noi ordini economice internaționale</a:t>
            </a:r>
            <a:r>
              <a:rPr lang="en-US" dirty="0" smtClean="0"/>
              <a:t>”</a:t>
            </a:r>
            <a:r>
              <a:rPr lang="ro-RO" dirty="0" smtClean="0"/>
              <a:t>.</a:t>
            </a:r>
          </a:p>
          <a:p>
            <a:pPr marL="68580" indent="0" algn="just">
              <a:buNone/>
            </a:pPr>
            <a:r>
              <a:rPr lang="ro-RO" dirty="0" smtClean="0"/>
              <a:t>Raportul se pronunță împotriva </a:t>
            </a:r>
            <a:r>
              <a:rPr lang="en-US" dirty="0" smtClean="0"/>
              <a:t>“</a:t>
            </a:r>
            <a:r>
              <a:rPr lang="ro-RO" dirty="0" smtClean="0"/>
              <a:t>creșterii de dragul creșterii</a:t>
            </a:r>
            <a:r>
              <a:rPr lang="en-US" dirty="0" smtClean="0"/>
              <a:t>”</a:t>
            </a:r>
            <a:r>
              <a:rPr lang="ro-RO" dirty="0" smtClean="0"/>
              <a:t> și a ritmurilor înalte de creștere care ascund deteriorarea vieții oamenlior.</a:t>
            </a:r>
            <a:endParaRPr lang="en-US" dirty="0"/>
          </a:p>
        </p:txBody>
      </p:sp>
    </p:spTree>
    <p:extLst>
      <p:ext uri="{BB962C8B-B14F-4D97-AF65-F5344CB8AC3E}">
        <p14:creationId xmlns:p14="http://schemas.microsoft.com/office/powerpoint/2010/main" val="3564231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Impactul</a:t>
            </a:r>
            <a:r>
              <a:rPr lang="en-US" dirty="0"/>
              <a:t> </a:t>
            </a:r>
            <a:r>
              <a:rPr lang="en-US" dirty="0" err="1"/>
              <a:t>cre</a:t>
            </a:r>
            <a:r>
              <a:rPr lang="ro-RO" dirty="0"/>
              <a:t>ș</a:t>
            </a:r>
            <a:r>
              <a:rPr lang="en-US" dirty="0" err="1"/>
              <a:t>terii</a:t>
            </a:r>
            <a:r>
              <a:rPr lang="en-US" dirty="0"/>
              <a:t> </a:t>
            </a:r>
            <a:r>
              <a:rPr lang="en-US" dirty="0" err="1"/>
              <a:t>economice</a:t>
            </a:r>
            <a:r>
              <a:rPr lang="en-US" dirty="0"/>
              <a:t> </a:t>
            </a:r>
            <a:r>
              <a:rPr lang="en-US" dirty="0" err="1"/>
              <a:t>asupra</a:t>
            </a:r>
            <a:r>
              <a:rPr lang="en-US" dirty="0"/>
              <a:t> </a:t>
            </a:r>
            <a:r>
              <a:rPr lang="en-US" dirty="0" err="1"/>
              <a:t>mediului</a:t>
            </a:r>
            <a:endParaRPr lang="en-US" dirty="0"/>
          </a:p>
        </p:txBody>
      </p:sp>
      <p:sp>
        <p:nvSpPr>
          <p:cNvPr id="3" name="Content Placeholder 2"/>
          <p:cNvSpPr>
            <a:spLocks noGrp="1"/>
          </p:cNvSpPr>
          <p:nvPr>
            <p:ph idx="1"/>
          </p:nvPr>
        </p:nvSpPr>
        <p:spPr/>
        <p:txBody>
          <a:bodyPr>
            <a:normAutofit/>
          </a:bodyPr>
          <a:lstStyle/>
          <a:p>
            <a:r>
              <a:rPr lang="en-US" b="1" i="1" dirty="0" err="1"/>
              <a:t>Modelul</a:t>
            </a:r>
            <a:r>
              <a:rPr lang="en-US" b="1" i="1" dirty="0"/>
              <a:t> </a:t>
            </a:r>
            <a:r>
              <a:rPr lang="en-US" b="1" i="1" dirty="0" err="1" smtClean="0"/>
              <a:t>Bariloche</a:t>
            </a:r>
            <a:endParaRPr lang="ro-RO" b="1" i="1" dirty="0" smtClean="0"/>
          </a:p>
          <a:p>
            <a:pPr marL="68580" indent="0" algn="just">
              <a:buNone/>
            </a:pPr>
            <a:r>
              <a:rPr lang="ro-RO" dirty="0" smtClean="0"/>
              <a:t>	</a:t>
            </a:r>
            <a:r>
              <a:rPr lang="en-US" dirty="0" err="1" smtClean="0"/>
              <a:t>Spre</a:t>
            </a:r>
            <a:r>
              <a:rPr lang="en-US" dirty="0" smtClean="0"/>
              <a:t> </a:t>
            </a:r>
            <a:r>
              <a:rPr lang="en-US" dirty="0" err="1"/>
              <a:t>deosebire</a:t>
            </a:r>
            <a:r>
              <a:rPr lang="en-US" dirty="0"/>
              <a:t> de </a:t>
            </a:r>
            <a:r>
              <a:rPr lang="en-US" dirty="0" err="1"/>
              <a:t>modelele</a:t>
            </a:r>
            <a:r>
              <a:rPr lang="en-US" dirty="0"/>
              <a:t> </a:t>
            </a:r>
            <a:r>
              <a:rPr lang="en-US" dirty="0" err="1"/>
              <a:t>anterioare</a:t>
            </a:r>
            <a:r>
              <a:rPr lang="en-US" dirty="0"/>
              <a:t> </a:t>
            </a:r>
            <a:r>
              <a:rPr lang="en-US" dirty="0" smtClean="0"/>
              <a:t>care</a:t>
            </a:r>
            <a:r>
              <a:rPr lang="ro-RO" dirty="0" smtClean="0"/>
              <a:t> </a:t>
            </a:r>
            <a:r>
              <a:rPr lang="vi-VN" dirty="0" smtClean="0"/>
              <a:t>extrapolează </a:t>
            </a:r>
            <a:r>
              <a:rPr lang="vi-VN" dirty="0"/>
              <a:t>datele prezentului (începutul anilor 70) pentru ce se va întâmpla </a:t>
            </a:r>
            <a:r>
              <a:rPr lang="vi-VN" dirty="0" smtClean="0"/>
              <a:t>în</a:t>
            </a:r>
            <a:r>
              <a:rPr lang="ro-RO" dirty="0" smtClean="0"/>
              <a:t> </a:t>
            </a:r>
            <a:r>
              <a:rPr lang="vi-VN" dirty="0" smtClean="0"/>
              <a:t>secolul </a:t>
            </a:r>
            <a:r>
              <a:rPr lang="ro-RO" dirty="0" smtClean="0"/>
              <a:t>XXI</a:t>
            </a:r>
            <a:r>
              <a:rPr lang="vi-VN" dirty="0" smtClean="0"/>
              <a:t>, </a:t>
            </a:r>
            <a:r>
              <a:rPr lang="vi-VN" dirty="0"/>
              <a:t>modelul Bariloche pleacă invers, de la necesităţile omului şi </a:t>
            </a:r>
            <a:r>
              <a:rPr lang="vi-VN" dirty="0" smtClean="0"/>
              <a:t>ale</a:t>
            </a:r>
            <a:r>
              <a:rPr lang="ro-RO" dirty="0" smtClean="0"/>
              <a:t> </a:t>
            </a:r>
            <a:r>
              <a:rPr lang="vi-VN" dirty="0" smtClean="0"/>
              <a:t>societăţii </a:t>
            </a:r>
            <a:r>
              <a:rPr lang="vi-VN" dirty="0"/>
              <a:t>viitoare pentru a afla ce trebuie făcut, în prezent, în vederea </a:t>
            </a:r>
            <a:r>
              <a:rPr lang="vi-VN" dirty="0" smtClean="0"/>
              <a:t>acoperirii</a:t>
            </a:r>
            <a:r>
              <a:rPr lang="ro-RO" dirty="0" smtClean="0"/>
              <a:t> </a:t>
            </a:r>
            <a:r>
              <a:rPr lang="en-US" dirty="0" err="1" smtClean="0"/>
              <a:t>nevoilor</a:t>
            </a:r>
            <a:r>
              <a:rPr lang="en-US" dirty="0" smtClean="0"/>
              <a:t> </a:t>
            </a:r>
            <a:r>
              <a:rPr lang="en-US" dirty="0" err="1"/>
              <a:t>viitoare</a:t>
            </a:r>
            <a:r>
              <a:rPr lang="en-US" dirty="0"/>
              <a:t>.</a:t>
            </a:r>
          </a:p>
        </p:txBody>
      </p:sp>
    </p:spTree>
    <p:extLst>
      <p:ext uri="{BB962C8B-B14F-4D97-AF65-F5344CB8AC3E}">
        <p14:creationId xmlns:p14="http://schemas.microsoft.com/office/powerpoint/2010/main" val="2918241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Impactul</a:t>
            </a:r>
            <a:r>
              <a:rPr lang="en-US" dirty="0"/>
              <a:t> </a:t>
            </a:r>
            <a:r>
              <a:rPr lang="en-US" dirty="0" err="1"/>
              <a:t>cre</a:t>
            </a:r>
            <a:r>
              <a:rPr lang="ro-RO" dirty="0"/>
              <a:t>ș</a:t>
            </a:r>
            <a:r>
              <a:rPr lang="en-US" dirty="0" err="1"/>
              <a:t>terii</a:t>
            </a:r>
            <a:r>
              <a:rPr lang="en-US" dirty="0"/>
              <a:t> </a:t>
            </a:r>
            <a:r>
              <a:rPr lang="en-US" dirty="0" err="1"/>
              <a:t>economice</a:t>
            </a:r>
            <a:r>
              <a:rPr lang="en-US" dirty="0"/>
              <a:t> </a:t>
            </a:r>
            <a:r>
              <a:rPr lang="en-US" dirty="0" err="1"/>
              <a:t>asupra</a:t>
            </a:r>
            <a:r>
              <a:rPr lang="en-US" dirty="0"/>
              <a:t> </a:t>
            </a:r>
            <a:r>
              <a:rPr lang="en-US" dirty="0" err="1"/>
              <a:t>mediului</a:t>
            </a:r>
            <a:endParaRPr lang="en-US" dirty="0"/>
          </a:p>
        </p:txBody>
      </p:sp>
      <p:sp>
        <p:nvSpPr>
          <p:cNvPr id="3" name="Content Placeholder 2"/>
          <p:cNvSpPr>
            <a:spLocks noGrp="1"/>
          </p:cNvSpPr>
          <p:nvPr>
            <p:ph idx="1"/>
          </p:nvPr>
        </p:nvSpPr>
        <p:spPr/>
        <p:txBody>
          <a:bodyPr>
            <a:normAutofit/>
          </a:bodyPr>
          <a:lstStyle/>
          <a:p>
            <a:r>
              <a:rPr lang="en-US" b="1" i="1" dirty="0" err="1"/>
              <a:t>Modelul</a:t>
            </a:r>
            <a:r>
              <a:rPr lang="en-US" b="1" i="1" dirty="0"/>
              <a:t> Kahn (1976</a:t>
            </a:r>
            <a:r>
              <a:rPr lang="en-US" b="1" i="1" dirty="0" smtClean="0"/>
              <a:t>)</a:t>
            </a:r>
            <a:endParaRPr lang="ro-RO" b="1" i="1" dirty="0" smtClean="0"/>
          </a:p>
          <a:p>
            <a:pPr marL="68580" indent="0" algn="just">
              <a:buNone/>
            </a:pPr>
            <a:r>
              <a:rPr lang="it-IT" dirty="0"/>
              <a:t>Studiul face analiza diferitelor modele şi prognoze elaborate cu privire </a:t>
            </a:r>
            <a:r>
              <a:rPr lang="it-IT" dirty="0" smtClean="0"/>
              <a:t>la</a:t>
            </a:r>
            <a:r>
              <a:rPr lang="ro-RO" dirty="0" smtClean="0"/>
              <a:t> </a:t>
            </a:r>
            <a:r>
              <a:rPr lang="vi-VN" dirty="0" smtClean="0"/>
              <a:t>perspectivele </a:t>
            </a:r>
            <a:r>
              <a:rPr lang="vi-VN" dirty="0"/>
              <a:t>dezvoltării mondiale, grupându-le în patru mari categorii</a:t>
            </a:r>
            <a:r>
              <a:rPr lang="vi-VN" dirty="0" smtClean="0"/>
              <a:t>:</a:t>
            </a:r>
            <a:r>
              <a:rPr lang="en-US" dirty="0" smtClean="0"/>
              <a:t> </a:t>
            </a:r>
            <a:r>
              <a:rPr lang="en-US" dirty="0" err="1"/>
              <a:t>neomalthusieni</a:t>
            </a:r>
            <a:r>
              <a:rPr lang="en-US" dirty="0"/>
              <a:t> </a:t>
            </a:r>
            <a:r>
              <a:rPr lang="en-US" dirty="0" err="1"/>
              <a:t>convinşi</a:t>
            </a:r>
            <a:r>
              <a:rPr lang="en-US" dirty="0" smtClean="0"/>
              <a:t>;</a:t>
            </a:r>
            <a:r>
              <a:rPr lang="ro-RO" dirty="0" smtClean="0"/>
              <a:t> </a:t>
            </a:r>
            <a:r>
              <a:rPr lang="en-US" dirty="0" err="1" smtClean="0"/>
              <a:t>pesimişti</a:t>
            </a:r>
            <a:r>
              <a:rPr lang="en-US" dirty="0" smtClean="0"/>
              <a:t> </a:t>
            </a:r>
            <a:r>
              <a:rPr lang="en-US" dirty="0" err="1"/>
              <a:t>prudenţi</a:t>
            </a:r>
            <a:r>
              <a:rPr lang="en-US" dirty="0" smtClean="0"/>
              <a:t>;</a:t>
            </a:r>
            <a:r>
              <a:rPr lang="ro-RO" dirty="0" smtClean="0"/>
              <a:t> </a:t>
            </a:r>
            <a:r>
              <a:rPr lang="en-US" dirty="0" err="1" smtClean="0"/>
              <a:t>optimişti</a:t>
            </a:r>
            <a:r>
              <a:rPr lang="en-US" dirty="0" smtClean="0"/>
              <a:t> </a:t>
            </a:r>
            <a:r>
              <a:rPr lang="en-US" dirty="0" err="1"/>
              <a:t>prudenţi</a:t>
            </a:r>
            <a:r>
              <a:rPr lang="en-US" dirty="0" smtClean="0"/>
              <a:t>;</a:t>
            </a:r>
            <a:r>
              <a:rPr lang="ro-RO" dirty="0" smtClean="0"/>
              <a:t> </a:t>
            </a:r>
            <a:r>
              <a:rPr lang="it-IT" dirty="0" smtClean="0"/>
              <a:t>entuziaşti </a:t>
            </a:r>
            <a:r>
              <a:rPr lang="it-IT" dirty="0"/>
              <a:t>ai progresului tehnic şi ai </a:t>
            </a:r>
            <a:r>
              <a:rPr lang="it-IT" dirty="0" smtClean="0"/>
              <a:t>creşterii</a:t>
            </a:r>
            <a:r>
              <a:rPr lang="ro-RO" dirty="0" smtClean="0"/>
              <a:t>  </a:t>
            </a:r>
            <a:r>
              <a:rPr lang="en-US" dirty="0" err="1" smtClean="0"/>
              <a:t>economice</a:t>
            </a:r>
            <a:r>
              <a:rPr lang="en-US" dirty="0"/>
              <a:t>.</a:t>
            </a:r>
          </a:p>
        </p:txBody>
      </p:sp>
    </p:spTree>
    <p:extLst>
      <p:ext uri="{BB962C8B-B14F-4D97-AF65-F5344CB8AC3E}">
        <p14:creationId xmlns:p14="http://schemas.microsoft.com/office/powerpoint/2010/main" val="2875002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Impactul</a:t>
            </a:r>
            <a:r>
              <a:rPr lang="en-US" dirty="0"/>
              <a:t> </a:t>
            </a:r>
            <a:r>
              <a:rPr lang="en-US" dirty="0" err="1"/>
              <a:t>cre</a:t>
            </a:r>
            <a:r>
              <a:rPr lang="ro-RO" dirty="0"/>
              <a:t>ș</a:t>
            </a:r>
            <a:r>
              <a:rPr lang="en-US" dirty="0" err="1"/>
              <a:t>terii</a:t>
            </a:r>
            <a:r>
              <a:rPr lang="en-US" dirty="0"/>
              <a:t> </a:t>
            </a:r>
            <a:r>
              <a:rPr lang="en-US" dirty="0" err="1"/>
              <a:t>economice</a:t>
            </a:r>
            <a:r>
              <a:rPr lang="en-US" dirty="0"/>
              <a:t> </a:t>
            </a:r>
            <a:r>
              <a:rPr lang="en-US" dirty="0" err="1"/>
              <a:t>asupra</a:t>
            </a:r>
            <a:r>
              <a:rPr lang="en-US" dirty="0"/>
              <a:t> </a:t>
            </a:r>
            <a:r>
              <a:rPr lang="en-US" dirty="0" err="1"/>
              <a:t>mediului</a:t>
            </a:r>
            <a:endParaRPr lang="en-US" dirty="0"/>
          </a:p>
        </p:txBody>
      </p:sp>
      <p:sp>
        <p:nvSpPr>
          <p:cNvPr id="3" name="Content Placeholder 2"/>
          <p:cNvSpPr>
            <a:spLocks noGrp="1"/>
          </p:cNvSpPr>
          <p:nvPr>
            <p:ph idx="1"/>
          </p:nvPr>
        </p:nvSpPr>
        <p:spPr/>
        <p:txBody>
          <a:bodyPr>
            <a:normAutofit/>
          </a:bodyPr>
          <a:lstStyle/>
          <a:p>
            <a:pPr algn="just"/>
            <a:r>
              <a:rPr lang="ro-RO" sz="2800" dirty="0" smtClean="0">
                <a:latin typeface="Times New Roman" pitchFamily="18" charset="0"/>
                <a:cs typeface="Times New Roman" pitchFamily="18" charset="0"/>
              </a:rPr>
              <a:t>Autorii care fac parte din </a:t>
            </a:r>
            <a:r>
              <a:rPr lang="en-US" sz="2800" dirty="0" err="1" smtClean="0">
                <a:latin typeface="Times New Roman" pitchFamily="18" charset="0"/>
                <a:cs typeface="Times New Roman" pitchFamily="18" charset="0"/>
              </a:rPr>
              <a:t>grupa</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entuziaştilor”</a:t>
            </a:r>
            <a:r>
              <a:rPr lang="en-US" sz="2800" dirty="0" err="1" smtClean="0">
                <a:latin typeface="Times New Roman" pitchFamily="18" charset="0"/>
                <a:cs typeface="Times New Roman" pitchFamily="18" charset="0"/>
              </a:rPr>
              <a:t>resping</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toate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argumentele</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privind</a:t>
            </a:r>
            <a:r>
              <a:rPr lang="ro-RO"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pericolele</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actualei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creşteri</a:t>
            </a:r>
            <a:r>
              <a:rPr lang="en-US" sz="2800" dirty="0">
                <a:latin typeface="Times New Roman" pitchFamily="18" charset="0"/>
                <a:cs typeface="Times New Roman" pitchFamily="18" charset="0"/>
              </a:rPr>
              <a:t>, cum </a:t>
            </a:r>
            <a:r>
              <a:rPr lang="en-US" sz="2800" dirty="0" err="1">
                <a:latin typeface="Times New Roman" pitchFamily="18" charset="0"/>
                <a:cs typeface="Times New Roman" pitchFamily="18" charset="0"/>
              </a:rPr>
              <a:t>ar</a:t>
            </a:r>
            <a:r>
              <a:rPr lang="en-US" sz="2800" dirty="0">
                <a:latin typeface="Times New Roman" pitchFamily="18" charset="0"/>
                <a:cs typeface="Times New Roman" pitchFamily="18" charset="0"/>
              </a:rPr>
              <a:t> fi: </a:t>
            </a:r>
            <a:r>
              <a:rPr lang="en-US" sz="2800" dirty="0" err="1" smtClean="0">
                <a:latin typeface="Times New Roman" pitchFamily="18" charset="0"/>
                <a:cs typeface="Times New Roman" pitchFamily="18" charset="0"/>
              </a:rPr>
              <a:t>epuizarea</a:t>
            </a:r>
            <a:r>
              <a:rPr lang="ro-RO"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resurselor</a:t>
            </a:r>
            <a:r>
              <a:rPr lang="en-US" sz="2800" dirty="0" smtClean="0">
                <a:latin typeface="Times New Roman" pitchFamily="18" charset="0"/>
                <a:cs typeface="Times New Roman" pitchFamily="18" charset="0"/>
              </a:rPr>
              <a:t>,</a:t>
            </a:r>
            <a:r>
              <a:rPr lang="ro-RO"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ro-RO" sz="2800" dirty="0" smtClean="0">
                <a:latin typeface="Times New Roman" pitchFamily="18" charset="0"/>
                <a:cs typeface="Times New Roman" pitchFamily="18" charset="0"/>
              </a:rPr>
              <a:t>e</a:t>
            </a:r>
            <a:r>
              <a:rPr lang="en-US" sz="2800" dirty="0" err="1" smtClean="0">
                <a:latin typeface="Times New Roman" pitchFamily="18" charset="0"/>
                <a:cs typeface="Times New Roman" pitchFamily="18" charset="0"/>
              </a:rPr>
              <a:t>nergia</a:t>
            </a:r>
            <a:r>
              <a:rPr lang="en-US" sz="2800" dirty="0" smtClean="0">
                <a:latin typeface="Times New Roman" pitchFamily="18" charset="0"/>
                <a:cs typeface="Times New Roman" pitchFamily="18" charset="0"/>
              </a:rPr>
              <a:t>,</a:t>
            </a:r>
            <a:r>
              <a:rPr lang="ro-RO"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subalimentaţia</a:t>
            </a:r>
            <a:r>
              <a:rPr lang="en-US" sz="2800" dirty="0" smtClean="0">
                <a:latin typeface="Times New Roman" pitchFamily="18" charset="0"/>
                <a:cs typeface="Times New Roman" pitchFamily="18" charset="0"/>
              </a:rPr>
              <a:t>,</a:t>
            </a:r>
            <a:r>
              <a:rPr lang="ro-RO" sz="2800" dirty="0" smtClean="0">
                <a:latin typeface="Times New Roman" pitchFamily="18" charset="0"/>
                <a:cs typeface="Times New Roman" pitchFamily="18" charset="0"/>
              </a:rPr>
              <a:t> </a:t>
            </a:r>
            <a:r>
              <a:rPr lang="vi-VN" sz="2800" dirty="0" smtClean="0">
                <a:latin typeface="Times New Roman" pitchFamily="18" charset="0"/>
                <a:cs typeface="Times New Roman" pitchFamily="18" charset="0"/>
              </a:rPr>
              <a:t>poluarea,</a:t>
            </a:r>
            <a:r>
              <a:rPr lang="ro-RO" sz="2800" dirty="0" smtClean="0">
                <a:latin typeface="Times New Roman" pitchFamily="18" charset="0"/>
                <a:cs typeface="Times New Roman" pitchFamily="18" charset="0"/>
              </a:rPr>
              <a:t> </a:t>
            </a:r>
            <a:r>
              <a:rPr lang="vi-VN" sz="2800" dirty="0" smtClean="0">
                <a:latin typeface="Times New Roman" pitchFamily="18" charset="0"/>
                <a:cs typeface="Times New Roman" pitchFamily="18" charset="0"/>
              </a:rPr>
              <a:t>subdezvoltarea</a:t>
            </a:r>
            <a:r>
              <a:rPr lang="vi-VN" sz="2800" dirty="0">
                <a:latin typeface="Times New Roman" pitchFamily="18" charset="0"/>
                <a:cs typeface="Times New Roman" pitchFamily="18" charset="0"/>
              </a:rPr>
              <a:t>, convinşi fiind că se vor găsi soluţii pentru toate acestea </a:t>
            </a:r>
            <a:r>
              <a:rPr lang="vi-VN" sz="2800" dirty="0" smtClean="0">
                <a:latin typeface="Times New Roman" pitchFamily="18" charset="0"/>
                <a:cs typeface="Times New Roman" pitchFamily="18" charset="0"/>
              </a:rPr>
              <a:t>în</a:t>
            </a:r>
            <a:r>
              <a:rPr lang="ro-RO" sz="2800" dirty="0" smtClean="0">
                <a:latin typeface="Times New Roman" pitchFamily="18" charset="0"/>
                <a:cs typeface="Times New Roman" pitchFamily="18" charset="0"/>
              </a:rPr>
              <a:t> </a:t>
            </a:r>
            <a:r>
              <a:rPr lang="vi-VN" sz="2800" dirty="0" smtClean="0">
                <a:latin typeface="Times New Roman" pitchFamily="18" charset="0"/>
                <a:cs typeface="Times New Roman" pitchFamily="18" charset="0"/>
              </a:rPr>
              <a:t>următorii </a:t>
            </a:r>
            <a:r>
              <a:rPr lang="vi-VN" sz="2800" dirty="0">
                <a:latin typeface="Times New Roman" pitchFamily="18" charset="0"/>
                <a:cs typeface="Times New Roman" pitchFamily="18" charset="0"/>
              </a:rPr>
              <a:t>200 de ani.</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16889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Impactul</a:t>
            </a:r>
            <a:r>
              <a:rPr lang="en-US" dirty="0"/>
              <a:t> </a:t>
            </a:r>
            <a:r>
              <a:rPr lang="en-US" dirty="0" err="1"/>
              <a:t>cre</a:t>
            </a:r>
            <a:r>
              <a:rPr lang="ro-RO" dirty="0"/>
              <a:t>ș</a:t>
            </a:r>
            <a:r>
              <a:rPr lang="en-US" dirty="0" err="1"/>
              <a:t>terii</a:t>
            </a:r>
            <a:r>
              <a:rPr lang="en-US" dirty="0"/>
              <a:t> </a:t>
            </a:r>
            <a:r>
              <a:rPr lang="en-US" dirty="0" err="1"/>
              <a:t>economice</a:t>
            </a:r>
            <a:r>
              <a:rPr lang="en-US" dirty="0"/>
              <a:t> </a:t>
            </a:r>
            <a:r>
              <a:rPr lang="en-US" dirty="0" err="1"/>
              <a:t>asupra</a:t>
            </a:r>
            <a:r>
              <a:rPr lang="en-US" dirty="0"/>
              <a:t> </a:t>
            </a:r>
            <a:r>
              <a:rPr lang="en-US" dirty="0" err="1"/>
              <a:t>mediului</a:t>
            </a:r>
            <a:endParaRPr lang="en-US" dirty="0"/>
          </a:p>
        </p:txBody>
      </p:sp>
      <p:sp>
        <p:nvSpPr>
          <p:cNvPr id="3" name="Content Placeholder 2"/>
          <p:cNvSpPr>
            <a:spLocks noGrp="1"/>
          </p:cNvSpPr>
          <p:nvPr>
            <p:ph idx="1"/>
          </p:nvPr>
        </p:nvSpPr>
        <p:spPr/>
        <p:txBody>
          <a:bodyPr>
            <a:noAutofit/>
          </a:bodyPr>
          <a:lstStyle/>
          <a:p>
            <a:r>
              <a:rPr lang="en-US" sz="2200" b="1" dirty="0" err="1">
                <a:latin typeface="Times New Roman" pitchFamily="18" charset="0"/>
                <a:cs typeface="Times New Roman" pitchFamily="18" charset="0"/>
              </a:rPr>
              <a:t>Modelul</a:t>
            </a:r>
            <a:r>
              <a:rPr lang="en-US" sz="2200" b="1" dirty="0">
                <a:latin typeface="Times New Roman" pitchFamily="18" charset="0"/>
                <a:cs typeface="Times New Roman" pitchFamily="18" charset="0"/>
              </a:rPr>
              <a:t> </a:t>
            </a:r>
            <a:r>
              <a:rPr lang="en-US" sz="2200" b="1" dirty="0" smtClean="0">
                <a:latin typeface="Times New Roman" pitchFamily="18" charset="0"/>
                <a:cs typeface="Times New Roman" pitchFamily="18" charset="0"/>
              </a:rPr>
              <a:t>Leontief</a:t>
            </a:r>
            <a:endParaRPr lang="ro-RO" sz="2200" b="1" dirty="0" smtClean="0">
              <a:latin typeface="Times New Roman" pitchFamily="18" charset="0"/>
              <a:cs typeface="Times New Roman" pitchFamily="18" charset="0"/>
            </a:endParaRPr>
          </a:p>
          <a:p>
            <a:pPr marL="68580" indent="0" algn="just">
              <a:buNone/>
            </a:pPr>
            <a:r>
              <a:rPr lang="it-IT" sz="2200" dirty="0" smtClean="0">
                <a:latin typeface="Times New Roman" pitchFamily="18" charset="0"/>
                <a:cs typeface="Times New Roman" pitchFamily="18" charset="0"/>
              </a:rPr>
              <a:t>	Leontief </a:t>
            </a:r>
            <a:r>
              <a:rPr lang="it-IT" sz="2200" dirty="0">
                <a:latin typeface="Times New Roman" pitchFamily="18" charset="0"/>
                <a:cs typeface="Times New Roman" pitchFamily="18" charset="0"/>
              </a:rPr>
              <a:t>a prezentat un model al economiei globale cu ajutorul căruia a </a:t>
            </a:r>
            <a:r>
              <a:rPr lang="it-IT" sz="2200" dirty="0" smtClean="0">
                <a:latin typeface="Times New Roman" pitchFamily="18" charset="0"/>
                <a:cs typeface="Times New Roman" pitchFamily="18" charset="0"/>
              </a:rPr>
              <a:t>operat</a:t>
            </a:r>
            <a:r>
              <a:rPr lang="ro-RO" sz="2200" dirty="0" smtClean="0">
                <a:latin typeface="Times New Roman" pitchFamily="18" charset="0"/>
                <a:cs typeface="Times New Roman" pitchFamily="18" charset="0"/>
              </a:rPr>
              <a:t> </a:t>
            </a:r>
            <a:r>
              <a:rPr lang="vi-VN" sz="2200" dirty="0" smtClean="0">
                <a:latin typeface="Times New Roman" pitchFamily="18" charset="0"/>
                <a:cs typeface="Times New Roman" pitchFamily="18" charset="0"/>
              </a:rPr>
              <a:t>simulări </a:t>
            </a:r>
            <a:r>
              <a:rPr lang="vi-VN" sz="2200" dirty="0">
                <a:latin typeface="Times New Roman" pitchFamily="18" charset="0"/>
                <a:cs typeface="Times New Roman" pitchFamily="18" charset="0"/>
              </a:rPr>
              <a:t>ale procesului de reproducţie la scară mondială pe baza metodei input-output.</a:t>
            </a:r>
          </a:p>
          <a:p>
            <a:pPr marL="68580" indent="0" algn="just">
              <a:buNone/>
            </a:pPr>
            <a:r>
              <a:rPr lang="it-IT" sz="2200" dirty="0">
                <a:latin typeface="Times New Roman" pitchFamily="18" charset="0"/>
                <a:cs typeface="Times New Roman" pitchFamily="18" charset="0"/>
              </a:rPr>
              <a:t>Economia mondială a fost distribuită pe 15 regiuni, în fiecare regiune </a:t>
            </a:r>
            <a:r>
              <a:rPr lang="it-IT" sz="2200" dirty="0" smtClean="0">
                <a:latin typeface="Times New Roman" pitchFamily="18" charset="0"/>
                <a:cs typeface="Times New Roman" pitchFamily="18" charset="0"/>
              </a:rPr>
              <a:t>analizându-se</a:t>
            </a:r>
            <a:r>
              <a:rPr lang="ro-RO" sz="2200" dirty="0" smtClean="0">
                <a:latin typeface="Times New Roman" pitchFamily="18" charset="0"/>
                <a:cs typeface="Times New Roman" pitchFamily="18" charset="0"/>
              </a:rPr>
              <a:t> </a:t>
            </a:r>
            <a:r>
              <a:rPr lang="it-IT" sz="2200" dirty="0" smtClean="0">
                <a:latin typeface="Times New Roman" pitchFamily="18" charset="0"/>
                <a:cs typeface="Times New Roman" pitchFamily="18" charset="0"/>
              </a:rPr>
              <a:t>separat </a:t>
            </a:r>
            <a:r>
              <a:rPr lang="it-IT" sz="2200" dirty="0">
                <a:latin typeface="Times New Roman" pitchFamily="18" charset="0"/>
                <a:cs typeface="Times New Roman" pitchFamily="18" charset="0"/>
              </a:rPr>
              <a:t>45 sectoare economice (pentru agricultură, resurse minerale, combustibili</a:t>
            </a:r>
            <a:r>
              <a:rPr lang="it-IT" sz="2200" dirty="0" smtClean="0">
                <a:latin typeface="Times New Roman" pitchFamily="18" charset="0"/>
                <a:cs typeface="Times New Roman" pitchFamily="18" charset="0"/>
              </a:rPr>
              <a:t>,</a:t>
            </a:r>
            <a:r>
              <a:rPr lang="ro-RO" sz="2200" dirty="0" smtClean="0">
                <a:latin typeface="Times New Roman" pitchFamily="18" charset="0"/>
                <a:cs typeface="Times New Roman" pitchFamily="18" charset="0"/>
              </a:rPr>
              <a:t> </a:t>
            </a:r>
            <a:r>
              <a:rPr lang="vi-VN" sz="2200" dirty="0" smtClean="0">
                <a:latin typeface="Times New Roman" pitchFamily="18" charset="0"/>
                <a:cs typeface="Times New Roman" pitchFamily="18" charset="0"/>
              </a:rPr>
              <a:t>industrii </a:t>
            </a:r>
            <a:r>
              <a:rPr lang="vi-VN" sz="2200" dirty="0">
                <a:latin typeface="Times New Roman" pitchFamily="18" charset="0"/>
                <a:cs typeface="Times New Roman" pitchFamily="18" charset="0"/>
              </a:rPr>
              <a:t>prelucrătoare, servicii publice, transport, comerț etc.).</a:t>
            </a:r>
            <a:endParaRPr lang="en-US" sz="2200" dirty="0">
              <a:latin typeface="Times New Roman" pitchFamily="18" charset="0"/>
              <a:cs typeface="Times New Roman" pitchFamily="18" charset="0"/>
            </a:endParaRPr>
          </a:p>
        </p:txBody>
      </p:sp>
    </p:spTree>
    <p:extLst>
      <p:ext uri="{BB962C8B-B14F-4D97-AF65-F5344CB8AC3E}">
        <p14:creationId xmlns:p14="http://schemas.microsoft.com/office/powerpoint/2010/main" val="3615894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Impactul</a:t>
            </a:r>
            <a:r>
              <a:rPr lang="en-US" dirty="0"/>
              <a:t> </a:t>
            </a:r>
            <a:r>
              <a:rPr lang="en-US" dirty="0" err="1"/>
              <a:t>cre</a:t>
            </a:r>
            <a:r>
              <a:rPr lang="ro-RO" dirty="0"/>
              <a:t>ș</a:t>
            </a:r>
            <a:r>
              <a:rPr lang="en-US" dirty="0" err="1"/>
              <a:t>terii</a:t>
            </a:r>
            <a:r>
              <a:rPr lang="en-US" dirty="0"/>
              <a:t> </a:t>
            </a:r>
            <a:r>
              <a:rPr lang="en-US" dirty="0" err="1"/>
              <a:t>economice</a:t>
            </a:r>
            <a:r>
              <a:rPr lang="en-US" dirty="0"/>
              <a:t> </a:t>
            </a:r>
            <a:r>
              <a:rPr lang="en-US" dirty="0" err="1"/>
              <a:t>asupra</a:t>
            </a:r>
            <a:r>
              <a:rPr lang="en-US" dirty="0"/>
              <a:t> </a:t>
            </a:r>
            <a:r>
              <a:rPr lang="en-US" dirty="0" err="1"/>
              <a:t>mediului</a:t>
            </a:r>
            <a:endParaRPr lang="en-US" dirty="0"/>
          </a:p>
        </p:txBody>
      </p:sp>
      <p:sp>
        <p:nvSpPr>
          <p:cNvPr id="3" name="Content Placeholder 2"/>
          <p:cNvSpPr>
            <a:spLocks noGrp="1"/>
          </p:cNvSpPr>
          <p:nvPr>
            <p:ph idx="1"/>
          </p:nvPr>
        </p:nvSpPr>
        <p:spPr/>
        <p:txBody>
          <a:bodyPr>
            <a:normAutofit fontScale="92500" lnSpcReduction="10000"/>
          </a:bodyPr>
          <a:lstStyle/>
          <a:p>
            <a:pPr algn="just"/>
            <a:r>
              <a:rPr lang="vi-VN" dirty="0"/>
              <a:t>Variabilele de bază </a:t>
            </a:r>
            <a:r>
              <a:rPr lang="vi-VN" dirty="0" smtClean="0"/>
              <a:t>ale</a:t>
            </a:r>
            <a:r>
              <a:rPr lang="ro-RO" dirty="0" smtClean="0"/>
              <a:t> </a:t>
            </a:r>
            <a:r>
              <a:rPr lang="en-US" dirty="0" err="1" smtClean="0"/>
              <a:t>mediului</a:t>
            </a:r>
            <a:r>
              <a:rPr lang="en-US" dirty="0" smtClean="0"/>
              <a:t> </a:t>
            </a:r>
            <a:r>
              <a:rPr lang="en-US" dirty="0"/>
              <a:t>au </a:t>
            </a:r>
            <a:r>
              <a:rPr lang="en-US" dirty="0" err="1"/>
              <a:t>fost</a:t>
            </a:r>
            <a:r>
              <a:rPr lang="en-US" dirty="0"/>
              <a:t> </a:t>
            </a:r>
            <a:r>
              <a:rPr lang="en-US" dirty="0" err="1"/>
              <a:t>creşterea</a:t>
            </a:r>
            <a:r>
              <a:rPr lang="en-US" dirty="0"/>
              <a:t> </a:t>
            </a:r>
            <a:r>
              <a:rPr lang="en-US" dirty="0" err="1"/>
              <a:t>populaţiei</a:t>
            </a:r>
            <a:r>
              <a:rPr lang="en-US" dirty="0"/>
              <a:t> </a:t>
            </a:r>
            <a:r>
              <a:rPr lang="en-US" dirty="0" err="1"/>
              <a:t>şi</a:t>
            </a:r>
            <a:r>
              <a:rPr lang="en-US" dirty="0"/>
              <a:t> a </a:t>
            </a:r>
            <a:r>
              <a:rPr lang="en-US" dirty="0" err="1"/>
              <a:t>produsului</a:t>
            </a:r>
            <a:r>
              <a:rPr lang="en-US" dirty="0"/>
              <a:t> brut </a:t>
            </a:r>
            <a:r>
              <a:rPr lang="en-US" dirty="0" err="1"/>
              <a:t>pe</a:t>
            </a:r>
            <a:r>
              <a:rPr lang="en-US" dirty="0"/>
              <a:t> </a:t>
            </a:r>
            <a:r>
              <a:rPr lang="en-US" dirty="0" err="1"/>
              <a:t>locuitor</a:t>
            </a:r>
            <a:r>
              <a:rPr lang="en-US" dirty="0"/>
              <a:t>. </a:t>
            </a:r>
            <a:r>
              <a:rPr lang="en-US" dirty="0" err="1"/>
              <a:t>Printre</a:t>
            </a:r>
            <a:r>
              <a:rPr lang="en-US" dirty="0"/>
              <a:t> </a:t>
            </a:r>
            <a:r>
              <a:rPr lang="en-US" dirty="0" err="1" smtClean="0"/>
              <a:t>restricţiile</a:t>
            </a:r>
            <a:r>
              <a:rPr lang="ro-RO" dirty="0" smtClean="0"/>
              <a:t> </a:t>
            </a:r>
            <a:r>
              <a:rPr lang="vi-VN" dirty="0" smtClean="0"/>
              <a:t>principale </a:t>
            </a:r>
            <a:r>
              <a:rPr lang="vi-VN" dirty="0"/>
              <a:t>s-au numărat: reducerea poluării, restricţiile impuse extracţiei de </a:t>
            </a:r>
            <a:r>
              <a:rPr lang="vi-VN" dirty="0" smtClean="0"/>
              <a:t>resurse</a:t>
            </a:r>
            <a:r>
              <a:rPr lang="ro-RO" dirty="0" smtClean="0"/>
              <a:t> </a:t>
            </a:r>
            <a:r>
              <a:rPr lang="vi-VN" dirty="0" smtClean="0"/>
              <a:t>minerale </a:t>
            </a:r>
            <a:r>
              <a:rPr lang="vi-VN" dirty="0"/>
              <a:t>şi producţia alimentară. Au fost realizate 8 scenarii care au avut </a:t>
            </a:r>
            <a:r>
              <a:rPr lang="vi-VN" dirty="0" smtClean="0"/>
              <a:t>drept</a:t>
            </a:r>
            <a:r>
              <a:rPr lang="ro-RO" dirty="0" smtClean="0"/>
              <a:t> </a:t>
            </a:r>
            <a:r>
              <a:rPr lang="vi-VN" dirty="0" smtClean="0"/>
              <a:t>obiectiv </a:t>
            </a:r>
            <a:r>
              <a:rPr lang="vi-VN" dirty="0"/>
              <a:t>reducerea decalajelor economice dintre ţările dezvoltate şi ţările în curs </a:t>
            </a:r>
            <a:r>
              <a:rPr lang="vi-VN" dirty="0" smtClean="0"/>
              <a:t>de</a:t>
            </a:r>
            <a:r>
              <a:rPr lang="ro-RO" dirty="0" smtClean="0"/>
              <a:t> </a:t>
            </a:r>
            <a:r>
              <a:rPr lang="vi-VN" dirty="0" smtClean="0"/>
              <a:t>dezvoltare,de </a:t>
            </a:r>
            <a:r>
              <a:rPr lang="vi-VN" dirty="0"/>
              <a:t>la 12 la 1 în anul 1970 până la 7 la 1 în anul 2000.</a:t>
            </a:r>
            <a:endParaRPr lang="en-US" dirty="0"/>
          </a:p>
        </p:txBody>
      </p:sp>
    </p:spTree>
    <p:extLst>
      <p:ext uri="{BB962C8B-B14F-4D97-AF65-F5344CB8AC3E}">
        <p14:creationId xmlns:p14="http://schemas.microsoft.com/office/powerpoint/2010/main" val="254489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Impactul</a:t>
            </a:r>
            <a:r>
              <a:rPr lang="en-US" dirty="0"/>
              <a:t> </a:t>
            </a:r>
            <a:r>
              <a:rPr lang="en-US" dirty="0" err="1"/>
              <a:t>cre</a:t>
            </a:r>
            <a:r>
              <a:rPr lang="ro-RO" dirty="0"/>
              <a:t>ș</a:t>
            </a:r>
            <a:r>
              <a:rPr lang="en-US" dirty="0" err="1"/>
              <a:t>terii</a:t>
            </a:r>
            <a:r>
              <a:rPr lang="en-US" dirty="0"/>
              <a:t> </a:t>
            </a:r>
            <a:r>
              <a:rPr lang="en-US" dirty="0" err="1"/>
              <a:t>economice</a:t>
            </a:r>
            <a:r>
              <a:rPr lang="en-US" dirty="0"/>
              <a:t> </a:t>
            </a:r>
            <a:r>
              <a:rPr lang="en-US" dirty="0" err="1"/>
              <a:t>asupra</a:t>
            </a:r>
            <a:r>
              <a:rPr lang="en-US" dirty="0"/>
              <a:t> </a:t>
            </a:r>
            <a:r>
              <a:rPr lang="en-US" dirty="0" err="1"/>
              <a:t>mediului</a:t>
            </a:r>
            <a:endParaRPr lang="en-US" dirty="0"/>
          </a:p>
        </p:txBody>
      </p:sp>
      <p:sp>
        <p:nvSpPr>
          <p:cNvPr id="3" name="Content Placeholder 2"/>
          <p:cNvSpPr>
            <a:spLocks noGrp="1"/>
          </p:cNvSpPr>
          <p:nvPr>
            <p:ph idx="1"/>
          </p:nvPr>
        </p:nvSpPr>
        <p:spPr/>
        <p:txBody>
          <a:bodyPr/>
          <a:lstStyle/>
          <a:p>
            <a:pPr algn="just"/>
            <a:endParaRPr lang="ro-RO" dirty="0" smtClean="0"/>
          </a:p>
          <a:p>
            <a:pPr algn="just"/>
            <a:r>
              <a:rPr lang="ro-RO" dirty="0" smtClean="0"/>
              <a:t>D</a:t>
            </a:r>
            <a:r>
              <a:rPr lang="en-US" dirty="0" err="1" smtClean="0"/>
              <a:t>ezvoltarea</a:t>
            </a:r>
            <a:r>
              <a:rPr lang="en-US" dirty="0" smtClean="0"/>
              <a:t> </a:t>
            </a:r>
            <a:r>
              <a:rPr lang="en-US" dirty="0" err="1" smtClean="0"/>
              <a:t>economiei</a:t>
            </a:r>
            <a:r>
              <a:rPr lang="ro-RO" dirty="0" smtClean="0"/>
              <a:t> </a:t>
            </a:r>
            <a:r>
              <a:rPr lang="vi-VN" dirty="0" smtClean="0"/>
              <a:t>mondiale </a:t>
            </a:r>
            <a:r>
              <a:rPr lang="vi-VN" dirty="0"/>
              <a:t>are nevoie pe de o parte, de transformări profunde de ordin social, politic </a:t>
            </a:r>
            <a:r>
              <a:rPr lang="vi-VN" dirty="0" smtClean="0"/>
              <a:t>şi</a:t>
            </a:r>
            <a:r>
              <a:rPr lang="ro-RO" dirty="0" smtClean="0"/>
              <a:t> </a:t>
            </a:r>
            <a:r>
              <a:rPr lang="vi-VN" dirty="0" smtClean="0"/>
              <a:t>instituţional </a:t>
            </a:r>
            <a:r>
              <a:rPr lang="vi-VN" dirty="0"/>
              <a:t>în țările în curs de dezvoltare şi pe de altă parte,de schimbări </a:t>
            </a:r>
            <a:r>
              <a:rPr lang="vi-VN" dirty="0" smtClean="0"/>
              <a:t>importante</a:t>
            </a:r>
            <a:r>
              <a:rPr lang="ro-RO" dirty="0" smtClean="0"/>
              <a:t> </a:t>
            </a:r>
            <a:r>
              <a:rPr lang="vi-VN" dirty="0" smtClean="0"/>
              <a:t>în </a:t>
            </a:r>
            <a:r>
              <a:rPr lang="vi-VN" dirty="0"/>
              <a:t>ordinea economică.</a:t>
            </a:r>
            <a:endParaRPr lang="en-US" dirty="0"/>
          </a:p>
        </p:txBody>
      </p:sp>
    </p:spTree>
    <p:extLst>
      <p:ext uri="{BB962C8B-B14F-4D97-AF65-F5344CB8AC3E}">
        <p14:creationId xmlns:p14="http://schemas.microsoft.com/office/powerpoint/2010/main" val="1828227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3200" dirty="0" smtClean="0"/>
              <a:t>Dezvoltarea durabilă</a:t>
            </a:r>
            <a:r>
              <a:rPr lang="en-US" sz="3200" dirty="0" smtClean="0"/>
              <a:t>. </a:t>
            </a:r>
            <a:r>
              <a:rPr lang="ro-RO" sz="3200" dirty="0" smtClean="0"/>
              <a:t>Concept</a:t>
            </a:r>
            <a:endParaRPr lang="en-US" sz="3200" dirty="0"/>
          </a:p>
        </p:txBody>
      </p:sp>
      <p:sp>
        <p:nvSpPr>
          <p:cNvPr id="3" name="Content Placeholder 2"/>
          <p:cNvSpPr>
            <a:spLocks noGrp="1"/>
          </p:cNvSpPr>
          <p:nvPr>
            <p:ph idx="1"/>
          </p:nvPr>
        </p:nvSpPr>
        <p:spPr/>
        <p:txBody>
          <a:bodyPr/>
          <a:lstStyle/>
          <a:p>
            <a:pPr algn="just"/>
            <a:r>
              <a:rPr lang="vi-VN" dirty="0" smtClean="0"/>
              <a:t>Dezvoltarea </a:t>
            </a:r>
            <a:r>
              <a:rPr lang="vi-VN" dirty="0"/>
              <a:t>durabilă este acea dezvoltare care satisface </a:t>
            </a:r>
            <a:r>
              <a:rPr lang="vi-VN" dirty="0" smtClean="0"/>
              <a:t>nevoile</a:t>
            </a:r>
            <a:r>
              <a:rPr lang="ro-RO" dirty="0" smtClean="0"/>
              <a:t> </a:t>
            </a:r>
            <a:r>
              <a:rPr lang="vi-VN" dirty="0" smtClean="0"/>
              <a:t>prezentului </a:t>
            </a:r>
            <a:r>
              <a:rPr lang="vi-VN" dirty="0"/>
              <a:t>fără a compromite capacitatea generaţiilor viitoare de a-şi </a:t>
            </a:r>
            <a:r>
              <a:rPr lang="vi-VN" dirty="0" smtClean="0"/>
              <a:t>satisface</a:t>
            </a:r>
            <a:r>
              <a:rPr lang="ro-RO" dirty="0" smtClean="0"/>
              <a:t> </a:t>
            </a:r>
            <a:r>
              <a:rPr lang="en-US" dirty="0" err="1" smtClean="0"/>
              <a:t>propriile</a:t>
            </a:r>
            <a:r>
              <a:rPr lang="en-US" dirty="0" smtClean="0"/>
              <a:t> </a:t>
            </a:r>
            <a:r>
              <a:rPr lang="en-US" dirty="0" err="1"/>
              <a:t>nevoi</a:t>
            </a:r>
            <a:r>
              <a:rPr lang="en-US" dirty="0" smtClean="0"/>
              <a:t>.</a:t>
            </a:r>
            <a:r>
              <a:rPr lang="ro-RO" dirty="0" smtClean="0"/>
              <a:t> (</a:t>
            </a:r>
            <a:r>
              <a:rPr lang="it-IT" dirty="0"/>
              <a:t>Raportul Brundtland al Comisiei Mondiale pentru Mediu și </a:t>
            </a:r>
            <a:r>
              <a:rPr lang="it-IT" dirty="0" smtClean="0"/>
              <a:t>Dezvoltare</a:t>
            </a:r>
            <a:r>
              <a:rPr lang="ro-RO" dirty="0" smtClean="0"/>
              <a:t>, 1983)</a:t>
            </a:r>
            <a:endParaRPr lang="en-US" dirty="0"/>
          </a:p>
        </p:txBody>
      </p:sp>
    </p:spTree>
    <p:extLst>
      <p:ext uri="{BB962C8B-B14F-4D97-AF65-F5344CB8AC3E}">
        <p14:creationId xmlns:p14="http://schemas.microsoft.com/office/powerpoint/2010/main" val="2278952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3200" dirty="0"/>
              <a:t>Dezvoltarea durabilă</a:t>
            </a:r>
            <a:r>
              <a:rPr lang="en-US" sz="3200" dirty="0"/>
              <a:t>. </a:t>
            </a:r>
            <a:r>
              <a:rPr lang="ro-RO" sz="3200" dirty="0"/>
              <a:t>Concept</a:t>
            </a:r>
            <a:endParaRPr lang="en-US" sz="3200" dirty="0"/>
          </a:p>
        </p:txBody>
      </p:sp>
      <p:sp>
        <p:nvSpPr>
          <p:cNvPr id="3" name="Content Placeholder 2"/>
          <p:cNvSpPr>
            <a:spLocks noGrp="1"/>
          </p:cNvSpPr>
          <p:nvPr>
            <p:ph idx="1"/>
          </p:nvPr>
        </p:nvSpPr>
        <p:spPr/>
        <p:txBody>
          <a:bodyPr/>
          <a:lstStyle/>
          <a:p>
            <a:r>
              <a:rPr lang="en-US" dirty="0" smtClean="0"/>
              <a:t>Summit-</a:t>
            </a:r>
            <a:r>
              <a:rPr lang="en-US" dirty="0" err="1" smtClean="0"/>
              <a:t>ul</a:t>
            </a:r>
            <a:r>
              <a:rPr lang="ro-RO" dirty="0" smtClean="0"/>
              <a:t> </a:t>
            </a:r>
            <a:r>
              <a:rPr lang="vi-VN" dirty="0" smtClean="0"/>
              <a:t> </a:t>
            </a:r>
            <a:r>
              <a:rPr lang="vi-VN" dirty="0"/>
              <a:t>de la Johonnesburg din anul </a:t>
            </a:r>
            <a:r>
              <a:rPr lang="vi-VN" dirty="0" smtClean="0"/>
              <a:t>2002</a:t>
            </a:r>
            <a:r>
              <a:rPr lang="ro-RO" dirty="0" smtClean="0"/>
              <a:t> </a:t>
            </a:r>
            <a:r>
              <a:rPr lang="vi-VN" dirty="0" smtClean="0"/>
              <a:t>a </a:t>
            </a:r>
            <a:r>
              <a:rPr lang="vi-VN" dirty="0"/>
              <a:t>definit conceptul de dezvoltare </a:t>
            </a:r>
            <a:r>
              <a:rPr lang="vi-VN" dirty="0" smtClean="0"/>
              <a:t>durabilă</a:t>
            </a:r>
            <a:r>
              <a:rPr lang="ro-RO" dirty="0" smtClean="0"/>
              <a:t> </a:t>
            </a:r>
            <a:r>
              <a:rPr lang="en-US" dirty="0" err="1" smtClean="0"/>
              <a:t>prin</a:t>
            </a:r>
            <a:r>
              <a:rPr lang="en-US" dirty="0" smtClean="0"/>
              <a:t> </a:t>
            </a:r>
            <a:r>
              <a:rPr lang="en-US" dirty="0" err="1"/>
              <a:t>trei</a:t>
            </a:r>
            <a:r>
              <a:rPr lang="en-US" dirty="0"/>
              <a:t> </a:t>
            </a:r>
            <a:r>
              <a:rPr lang="en-US" dirty="0" err="1"/>
              <a:t>piloni</a:t>
            </a:r>
            <a:r>
              <a:rPr lang="en-US" dirty="0"/>
              <a:t> : </a:t>
            </a:r>
            <a:endParaRPr lang="ro-RO" dirty="0" smtClean="0"/>
          </a:p>
          <a:p>
            <a:pPr marL="68580" indent="0">
              <a:buNone/>
            </a:pPr>
            <a:r>
              <a:rPr lang="ro-RO" dirty="0"/>
              <a:t> </a:t>
            </a:r>
            <a:r>
              <a:rPr lang="ro-RO" dirty="0" smtClean="0"/>
              <a:t>            -  </a:t>
            </a:r>
            <a:r>
              <a:rPr lang="en-US" dirty="0" smtClean="0"/>
              <a:t>economic,</a:t>
            </a:r>
            <a:endParaRPr lang="ro-RO" dirty="0" smtClean="0"/>
          </a:p>
          <a:p>
            <a:pPr marL="68580" indent="0">
              <a:buNone/>
            </a:pPr>
            <a:r>
              <a:rPr lang="ro-RO" dirty="0"/>
              <a:t> </a:t>
            </a:r>
            <a:r>
              <a:rPr lang="ro-RO" dirty="0" smtClean="0"/>
              <a:t>            - </a:t>
            </a:r>
            <a:r>
              <a:rPr lang="en-US" dirty="0" smtClean="0"/>
              <a:t> </a:t>
            </a:r>
            <a:r>
              <a:rPr lang="en-US" dirty="0"/>
              <a:t>social </a:t>
            </a:r>
            <a:r>
              <a:rPr lang="ro-RO" dirty="0" smtClean="0"/>
              <a:t> </a:t>
            </a:r>
            <a:r>
              <a:rPr lang="en-US" dirty="0" err="1" smtClean="0"/>
              <a:t>și</a:t>
            </a:r>
            <a:r>
              <a:rPr lang="en-US" dirty="0" smtClean="0"/>
              <a:t> </a:t>
            </a:r>
            <a:endParaRPr lang="ro-RO" dirty="0" smtClean="0"/>
          </a:p>
          <a:p>
            <a:pPr marL="68580" indent="0">
              <a:buNone/>
            </a:pPr>
            <a:r>
              <a:rPr lang="ro-RO" dirty="0"/>
              <a:t> </a:t>
            </a:r>
            <a:r>
              <a:rPr lang="ro-RO" dirty="0" smtClean="0"/>
              <a:t>            -  </a:t>
            </a:r>
            <a:r>
              <a:rPr lang="en-US" dirty="0" smtClean="0"/>
              <a:t>de </a:t>
            </a:r>
            <a:r>
              <a:rPr lang="en-US" dirty="0" err="1"/>
              <a:t>mediu</a:t>
            </a:r>
            <a:r>
              <a:rPr lang="en-US" dirty="0"/>
              <a:t>.</a:t>
            </a:r>
          </a:p>
        </p:txBody>
      </p:sp>
    </p:spTree>
    <p:extLst>
      <p:ext uri="{BB962C8B-B14F-4D97-AF65-F5344CB8AC3E}">
        <p14:creationId xmlns:p14="http://schemas.microsoft.com/office/powerpoint/2010/main" val="1007450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3200" dirty="0"/>
              <a:t>Dezvoltarea durabilă</a:t>
            </a:r>
            <a:r>
              <a:rPr lang="en-US" sz="3200" dirty="0"/>
              <a:t>. </a:t>
            </a:r>
            <a:r>
              <a:rPr lang="ro-RO" sz="3200" dirty="0"/>
              <a:t>Concept</a:t>
            </a:r>
            <a:endParaRPr lang="en-US" sz="3200" dirty="0"/>
          </a:p>
        </p:txBody>
      </p:sp>
      <p:sp>
        <p:nvSpPr>
          <p:cNvPr id="3" name="Content Placeholder 2"/>
          <p:cNvSpPr>
            <a:spLocks noGrp="1"/>
          </p:cNvSpPr>
          <p:nvPr>
            <p:ph idx="1"/>
          </p:nvPr>
        </p:nvSpPr>
        <p:spPr/>
        <p:txBody>
          <a:bodyPr>
            <a:normAutofit/>
          </a:bodyPr>
          <a:lstStyle/>
          <a:p>
            <a:r>
              <a:rPr lang="en-US" b="1" dirty="0" err="1"/>
              <a:t>Dimensiunile</a:t>
            </a:r>
            <a:r>
              <a:rPr lang="en-US" b="1" dirty="0"/>
              <a:t> </a:t>
            </a:r>
            <a:r>
              <a:rPr lang="en-US" b="1" dirty="0" err="1"/>
              <a:t>economice</a:t>
            </a:r>
            <a:r>
              <a:rPr lang="en-US" b="1" dirty="0"/>
              <a:t> </a:t>
            </a:r>
            <a:r>
              <a:rPr lang="en-US" dirty="0" err="1"/>
              <a:t>sunt</a:t>
            </a:r>
            <a:r>
              <a:rPr lang="en-US" dirty="0"/>
              <a:t> date de:</a:t>
            </a:r>
          </a:p>
          <a:p>
            <a:pPr marL="68580" indent="0">
              <a:buNone/>
            </a:pPr>
            <a:r>
              <a:rPr lang="ro-RO" i="1" dirty="0" smtClean="0"/>
              <a:t>           </a:t>
            </a:r>
            <a:r>
              <a:rPr lang="en-US" i="1" dirty="0" smtClean="0"/>
              <a:t>a</a:t>
            </a:r>
            <a:r>
              <a:rPr lang="en-US" i="1" dirty="0"/>
              <a:t>) </a:t>
            </a:r>
            <a:r>
              <a:rPr lang="ro-RO" i="1" dirty="0" smtClean="0"/>
              <a:t>      </a:t>
            </a:r>
            <a:r>
              <a:rPr lang="en-US" i="1" dirty="0" err="1" smtClean="0"/>
              <a:t>Volumul</a:t>
            </a:r>
            <a:r>
              <a:rPr lang="en-US" i="1" dirty="0" smtClean="0"/>
              <a:t> </a:t>
            </a:r>
            <a:r>
              <a:rPr lang="en-US" dirty="0" err="1"/>
              <a:t>ș</a:t>
            </a:r>
            <a:r>
              <a:rPr lang="en-US" i="1" dirty="0" err="1"/>
              <a:t>i</a:t>
            </a:r>
            <a:r>
              <a:rPr lang="en-US" i="1" dirty="0"/>
              <a:t> </a:t>
            </a:r>
            <a:r>
              <a:rPr lang="en-US" i="1" dirty="0" err="1"/>
              <a:t>structura</a:t>
            </a:r>
            <a:r>
              <a:rPr lang="en-US" i="1" dirty="0"/>
              <a:t> </a:t>
            </a:r>
            <a:r>
              <a:rPr lang="en-US" i="1" dirty="0" err="1"/>
              <a:t>consumului</a:t>
            </a:r>
            <a:r>
              <a:rPr lang="en-US" i="1" dirty="0"/>
              <a:t> de </a:t>
            </a:r>
            <a:r>
              <a:rPr lang="en-US" i="1" dirty="0" err="1"/>
              <a:t>resurse</a:t>
            </a:r>
            <a:r>
              <a:rPr lang="en-US" i="1" dirty="0"/>
              <a:t> </a:t>
            </a:r>
            <a:r>
              <a:rPr lang="en-US" i="1" dirty="0" err="1" smtClean="0"/>
              <a:t>naturale</a:t>
            </a:r>
            <a:r>
              <a:rPr lang="ro-RO" i="1" dirty="0" smtClean="0"/>
              <a:t>;</a:t>
            </a:r>
          </a:p>
          <a:p>
            <a:pPr marL="68580" indent="0">
              <a:buNone/>
            </a:pPr>
            <a:r>
              <a:rPr lang="ro-RO" i="1" dirty="0" smtClean="0"/>
              <a:t>           </a:t>
            </a:r>
            <a:r>
              <a:rPr lang="en-US" i="1" dirty="0" smtClean="0"/>
              <a:t>b)</a:t>
            </a:r>
            <a:r>
              <a:rPr lang="ro-RO" i="1" dirty="0" smtClean="0"/>
              <a:t>       </a:t>
            </a:r>
            <a:r>
              <a:rPr lang="en-US" i="1" dirty="0" err="1" smtClean="0"/>
              <a:t>Productia</a:t>
            </a:r>
            <a:r>
              <a:rPr lang="en-US" i="1" dirty="0" smtClean="0"/>
              <a:t> </a:t>
            </a:r>
            <a:r>
              <a:rPr lang="en-US" i="1" dirty="0"/>
              <a:t>de </a:t>
            </a:r>
            <a:r>
              <a:rPr lang="en-US" i="1" dirty="0" err="1" smtClean="0"/>
              <a:t>de</a:t>
            </a:r>
            <a:r>
              <a:rPr lang="ro-RO" i="1" dirty="0" smtClean="0"/>
              <a:t>s</a:t>
            </a:r>
            <a:r>
              <a:rPr lang="en-US" i="1" dirty="0" err="1" smtClean="0"/>
              <a:t>euri</a:t>
            </a:r>
            <a:r>
              <a:rPr lang="ro-RO" i="1" dirty="0" smtClean="0"/>
              <a:t>;</a:t>
            </a:r>
          </a:p>
          <a:p>
            <a:pPr marL="68580" indent="0" algn="just">
              <a:buNone/>
            </a:pPr>
            <a:r>
              <a:rPr lang="ro-RO" i="1" dirty="0" smtClean="0"/>
              <a:t>           </a:t>
            </a:r>
            <a:r>
              <a:rPr lang="it-IT" i="1" dirty="0" smtClean="0"/>
              <a:t>c</a:t>
            </a:r>
            <a:r>
              <a:rPr lang="it-IT" i="1" dirty="0"/>
              <a:t>) Alocarea resurselor materiale, financiare </a:t>
            </a:r>
            <a:r>
              <a:rPr lang="it-IT" dirty="0"/>
              <a:t>ș</a:t>
            </a:r>
            <a:r>
              <a:rPr lang="it-IT" i="1" dirty="0"/>
              <a:t>i umane pentru crearea </a:t>
            </a:r>
            <a:r>
              <a:rPr lang="it-IT" dirty="0"/>
              <a:t>ș</a:t>
            </a:r>
            <a:r>
              <a:rPr lang="it-IT" i="1" dirty="0"/>
              <a:t>i </a:t>
            </a:r>
            <a:r>
              <a:rPr lang="it-IT" i="1" dirty="0" smtClean="0"/>
              <a:t>dezvoltarea</a:t>
            </a:r>
            <a:r>
              <a:rPr lang="ro-RO" i="1" dirty="0" smtClean="0"/>
              <a:t> </a:t>
            </a:r>
            <a:r>
              <a:rPr lang="en-US" i="1" dirty="0" err="1" smtClean="0"/>
              <a:t>tehnologiilor</a:t>
            </a:r>
            <a:r>
              <a:rPr lang="en-US" i="1" dirty="0" smtClean="0"/>
              <a:t> </a:t>
            </a:r>
            <a:r>
              <a:rPr lang="en-US" i="1" dirty="0" err="1" smtClean="0"/>
              <a:t>nepoluante</a:t>
            </a:r>
            <a:r>
              <a:rPr lang="ro-RO" dirty="0" smtClean="0"/>
              <a:t>;</a:t>
            </a:r>
          </a:p>
          <a:p>
            <a:pPr marL="68580" indent="0" algn="just">
              <a:buNone/>
            </a:pPr>
            <a:r>
              <a:rPr lang="ro-RO" i="1" dirty="0" smtClean="0"/>
              <a:t>           </a:t>
            </a:r>
            <a:endParaRPr lang="en-US" b="1" dirty="0"/>
          </a:p>
        </p:txBody>
      </p:sp>
    </p:spTree>
    <p:extLst>
      <p:ext uri="{BB962C8B-B14F-4D97-AF65-F5344CB8AC3E}">
        <p14:creationId xmlns:p14="http://schemas.microsoft.com/office/powerpoint/2010/main" val="582597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3200" dirty="0"/>
              <a:t>Dezvoltarea </a:t>
            </a:r>
            <a:r>
              <a:rPr lang="ro-RO" sz="3200" dirty="0" smtClean="0"/>
              <a:t>durabilă. Concept</a:t>
            </a:r>
            <a:endParaRPr lang="en-US" sz="3200" dirty="0"/>
          </a:p>
        </p:txBody>
      </p:sp>
      <p:sp>
        <p:nvSpPr>
          <p:cNvPr id="3" name="Content Placeholder 2"/>
          <p:cNvSpPr>
            <a:spLocks noGrp="1"/>
          </p:cNvSpPr>
          <p:nvPr>
            <p:ph idx="1"/>
          </p:nvPr>
        </p:nvSpPr>
        <p:spPr/>
        <p:txBody>
          <a:bodyPr>
            <a:normAutofit/>
          </a:bodyPr>
          <a:lstStyle/>
          <a:p>
            <a:pPr marL="68580" indent="0" algn="just">
              <a:buNone/>
            </a:pPr>
            <a:r>
              <a:rPr lang="ro-RO" i="1" dirty="0" smtClean="0"/>
              <a:t>		</a:t>
            </a:r>
            <a:r>
              <a:rPr lang="vi-VN" i="1" dirty="0" smtClean="0"/>
              <a:t>d</a:t>
            </a:r>
            <a:r>
              <a:rPr lang="vi-VN" i="1" dirty="0"/>
              <a:t>) </a:t>
            </a:r>
            <a:r>
              <a:rPr lang="ro-RO" i="1" dirty="0"/>
              <a:t>    </a:t>
            </a:r>
            <a:r>
              <a:rPr lang="vi-VN" i="1" dirty="0"/>
              <a:t>Direc</a:t>
            </a:r>
            <a:r>
              <a:rPr lang="vi-VN" dirty="0"/>
              <a:t>ț</a:t>
            </a:r>
            <a:r>
              <a:rPr lang="vi-VN" i="1" dirty="0"/>
              <a:t>ionarea resurselor financiare </a:t>
            </a:r>
            <a:r>
              <a:rPr lang="vi-VN" dirty="0"/>
              <a:t>ș</a:t>
            </a:r>
            <a:r>
              <a:rPr lang="vi-VN" i="1" dirty="0"/>
              <a:t>i tehnice în mediile sărace pentru ridicarea</a:t>
            </a:r>
            <a:r>
              <a:rPr lang="ro-RO" i="1" dirty="0"/>
              <a:t> </a:t>
            </a:r>
            <a:r>
              <a:rPr lang="vi-VN" i="1" dirty="0"/>
              <a:t>pragului minim de existen</a:t>
            </a:r>
            <a:r>
              <a:rPr lang="vi-VN" dirty="0"/>
              <a:t>ț</a:t>
            </a:r>
            <a:r>
              <a:rPr lang="vi-VN" i="1" dirty="0"/>
              <a:t>ă</a:t>
            </a:r>
            <a:r>
              <a:rPr lang="vi-VN" dirty="0"/>
              <a:t>.</a:t>
            </a:r>
            <a:endParaRPr lang="ro-RO" i="1" dirty="0"/>
          </a:p>
          <a:p>
            <a:pPr marL="68580" indent="0" algn="just">
              <a:buNone/>
            </a:pPr>
            <a:r>
              <a:rPr lang="ro-RO" i="1" dirty="0" smtClean="0"/>
              <a:t>		</a:t>
            </a:r>
            <a:r>
              <a:rPr lang="vi-VN" i="1" dirty="0" smtClean="0"/>
              <a:t>e</a:t>
            </a:r>
            <a:r>
              <a:rPr lang="vi-VN" i="1" dirty="0"/>
              <a:t>) Accesul fiecărui individ la educa</a:t>
            </a:r>
            <a:r>
              <a:rPr lang="vi-VN" dirty="0"/>
              <a:t>ț</a:t>
            </a:r>
            <a:r>
              <a:rPr lang="vi-VN" i="1" dirty="0"/>
              <a:t>ie, îngrijire medicală, odihnă, recreere </a:t>
            </a:r>
            <a:r>
              <a:rPr lang="vi-VN" dirty="0"/>
              <a:t>ș</a:t>
            </a:r>
            <a:r>
              <a:rPr lang="vi-VN" i="1" dirty="0"/>
              <a:t>i </a:t>
            </a:r>
            <a:r>
              <a:rPr lang="vi-VN" i="1" dirty="0" smtClean="0"/>
              <a:t>alte</a:t>
            </a:r>
            <a:r>
              <a:rPr lang="ro-RO" i="1" dirty="0" smtClean="0"/>
              <a:t> </a:t>
            </a:r>
            <a:r>
              <a:rPr lang="en-US" i="1" dirty="0" err="1" smtClean="0"/>
              <a:t>servicii</a:t>
            </a:r>
            <a:r>
              <a:rPr lang="en-US" i="1" dirty="0" smtClean="0"/>
              <a:t> </a:t>
            </a:r>
            <a:r>
              <a:rPr lang="en-US" i="1" dirty="0" err="1"/>
              <a:t>sociale</a:t>
            </a:r>
            <a:r>
              <a:rPr lang="en-US" i="1" dirty="0"/>
              <a:t>.</a:t>
            </a:r>
            <a:endParaRPr lang="en-US" dirty="0"/>
          </a:p>
        </p:txBody>
      </p:sp>
    </p:spTree>
    <p:extLst>
      <p:ext uri="{BB962C8B-B14F-4D97-AF65-F5344CB8AC3E}">
        <p14:creationId xmlns:p14="http://schemas.microsoft.com/office/powerpoint/2010/main" val="1347848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3200" dirty="0"/>
              <a:t>Dezvoltarea </a:t>
            </a:r>
            <a:r>
              <a:rPr lang="ro-RO" sz="3200" dirty="0" smtClean="0"/>
              <a:t>durabilă. Concept</a:t>
            </a:r>
            <a:endParaRPr lang="en-US" sz="3200" dirty="0"/>
          </a:p>
        </p:txBody>
      </p:sp>
      <p:sp>
        <p:nvSpPr>
          <p:cNvPr id="3" name="Content Placeholder 2"/>
          <p:cNvSpPr>
            <a:spLocks noGrp="1"/>
          </p:cNvSpPr>
          <p:nvPr>
            <p:ph idx="1"/>
          </p:nvPr>
        </p:nvSpPr>
        <p:spPr/>
        <p:txBody>
          <a:bodyPr>
            <a:normAutofit fontScale="92500"/>
          </a:bodyPr>
          <a:lstStyle/>
          <a:p>
            <a:r>
              <a:rPr lang="en-US" b="1" dirty="0" err="1"/>
              <a:t>Dimensiunile</a:t>
            </a:r>
            <a:r>
              <a:rPr lang="en-US" b="1" dirty="0"/>
              <a:t> </a:t>
            </a:r>
            <a:r>
              <a:rPr lang="ro-RO" b="1" dirty="0" smtClean="0"/>
              <a:t>sociale</a:t>
            </a:r>
            <a:r>
              <a:rPr lang="en-US" b="1" dirty="0" smtClean="0"/>
              <a:t> </a:t>
            </a:r>
            <a:r>
              <a:rPr lang="en-US" dirty="0" err="1"/>
              <a:t>constau</a:t>
            </a:r>
            <a:r>
              <a:rPr lang="en-US" dirty="0"/>
              <a:t> </a:t>
            </a:r>
            <a:r>
              <a:rPr lang="en-US" dirty="0" err="1"/>
              <a:t>în</a:t>
            </a:r>
            <a:r>
              <a:rPr lang="en-US" dirty="0"/>
              <a:t>:</a:t>
            </a:r>
          </a:p>
          <a:p>
            <a:pPr marL="68580" indent="0" algn="just">
              <a:buNone/>
            </a:pPr>
            <a:r>
              <a:rPr lang="ro-RO" dirty="0" smtClean="0"/>
              <a:t>           </a:t>
            </a:r>
            <a:r>
              <a:rPr lang="en-US" dirty="0" smtClean="0"/>
              <a:t>a</a:t>
            </a:r>
            <a:r>
              <a:rPr lang="en-US" dirty="0"/>
              <a:t>) </a:t>
            </a:r>
            <a:r>
              <a:rPr lang="en-US" dirty="0" err="1"/>
              <a:t>Realizarea</a:t>
            </a:r>
            <a:r>
              <a:rPr lang="en-US" dirty="0"/>
              <a:t> </a:t>
            </a:r>
            <a:r>
              <a:rPr lang="en-US" dirty="0" err="1"/>
              <a:t>progresului</a:t>
            </a:r>
            <a:r>
              <a:rPr lang="en-US" dirty="0"/>
              <a:t> </a:t>
            </a:r>
            <a:r>
              <a:rPr lang="en-US" dirty="0" err="1"/>
              <a:t>în</a:t>
            </a:r>
            <a:r>
              <a:rPr lang="en-US" dirty="0"/>
              <a:t> </a:t>
            </a:r>
            <a:r>
              <a:rPr lang="en-US" dirty="0" err="1"/>
              <a:t>direcția</a:t>
            </a:r>
            <a:r>
              <a:rPr lang="en-US" dirty="0"/>
              <a:t> </a:t>
            </a:r>
            <a:r>
              <a:rPr lang="en-US" dirty="0" err="1"/>
              <a:t>unei</a:t>
            </a:r>
            <a:r>
              <a:rPr lang="en-US" dirty="0"/>
              <a:t> </a:t>
            </a:r>
            <a:r>
              <a:rPr lang="en-US" i="1" dirty="0" err="1"/>
              <a:t>popula</a:t>
            </a:r>
            <a:r>
              <a:rPr lang="en-US" dirty="0" err="1"/>
              <a:t>ț</a:t>
            </a:r>
            <a:r>
              <a:rPr lang="en-US" i="1" dirty="0" err="1"/>
              <a:t>ii</a:t>
            </a:r>
            <a:r>
              <a:rPr lang="en-US" i="1" dirty="0"/>
              <a:t> </a:t>
            </a:r>
            <a:r>
              <a:rPr lang="en-US" i="1" dirty="0" smtClean="0"/>
              <a:t>stabile</a:t>
            </a:r>
            <a:r>
              <a:rPr lang="ro-RO" dirty="0" smtClean="0"/>
              <a:t>;</a:t>
            </a:r>
          </a:p>
          <a:p>
            <a:pPr marL="68580" indent="0" algn="just">
              <a:buNone/>
            </a:pPr>
            <a:r>
              <a:rPr lang="ro-RO" dirty="0" smtClean="0"/>
              <a:t>           </a:t>
            </a:r>
            <a:r>
              <a:rPr lang="en-US" dirty="0" smtClean="0"/>
              <a:t>b</a:t>
            </a:r>
            <a:r>
              <a:rPr lang="en-US" dirty="0"/>
              <a:t>) </a:t>
            </a:r>
            <a:r>
              <a:rPr lang="en-US" i="1" dirty="0" err="1"/>
              <a:t>Distribu</a:t>
            </a:r>
            <a:r>
              <a:rPr lang="en-US" dirty="0" err="1"/>
              <a:t>ț</a:t>
            </a:r>
            <a:r>
              <a:rPr lang="en-US" i="1" dirty="0" err="1"/>
              <a:t>ia</a:t>
            </a:r>
            <a:r>
              <a:rPr lang="en-US" i="1" dirty="0"/>
              <a:t> </a:t>
            </a:r>
            <a:r>
              <a:rPr lang="en-US" i="1" dirty="0" err="1"/>
              <a:t>popula</a:t>
            </a:r>
            <a:r>
              <a:rPr lang="en-US" dirty="0" err="1"/>
              <a:t>ț</a:t>
            </a:r>
            <a:r>
              <a:rPr lang="en-US" i="1" dirty="0" err="1"/>
              <a:t>iei</a:t>
            </a:r>
            <a:r>
              <a:rPr lang="en-US" i="1" dirty="0"/>
              <a:t> </a:t>
            </a:r>
            <a:r>
              <a:rPr lang="en-US" i="1" dirty="0" err="1"/>
              <a:t>pe</a:t>
            </a:r>
            <a:r>
              <a:rPr lang="en-US" i="1" dirty="0"/>
              <a:t> </a:t>
            </a:r>
            <a:r>
              <a:rPr lang="en-US" i="1" dirty="0" err="1"/>
              <a:t>mediile</a:t>
            </a:r>
            <a:r>
              <a:rPr lang="en-US" i="1" dirty="0"/>
              <a:t> urban </a:t>
            </a:r>
            <a:r>
              <a:rPr lang="en-US" dirty="0" err="1"/>
              <a:t>ș</a:t>
            </a:r>
            <a:r>
              <a:rPr lang="en-US" i="1" dirty="0" err="1"/>
              <a:t>i</a:t>
            </a:r>
            <a:r>
              <a:rPr lang="en-US" i="1" dirty="0"/>
              <a:t> </a:t>
            </a:r>
            <a:r>
              <a:rPr lang="en-US" i="1" dirty="0" smtClean="0"/>
              <a:t>rural</a:t>
            </a:r>
            <a:r>
              <a:rPr lang="ro-RO" i="1" dirty="0" smtClean="0"/>
              <a:t>;</a:t>
            </a:r>
          </a:p>
          <a:p>
            <a:pPr marL="68580" indent="0" algn="just">
              <a:buNone/>
            </a:pPr>
            <a:r>
              <a:rPr lang="ro-RO" dirty="0" smtClean="0"/>
              <a:t>	</a:t>
            </a:r>
            <a:r>
              <a:rPr lang="vi-VN" dirty="0" smtClean="0"/>
              <a:t>c</a:t>
            </a:r>
            <a:r>
              <a:rPr lang="vi-VN" dirty="0"/>
              <a:t>) Folosirea deplină a resurselor umane prin îmbunătățirea educației </a:t>
            </a:r>
            <a:r>
              <a:rPr lang="vi-VN" dirty="0" smtClean="0"/>
              <a:t>învățământului,</a:t>
            </a:r>
            <a:r>
              <a:rPr lang="ro-RO" dirty="0" smtClean="0"/>
              <a:t> </a:t>
            </a:r>
            <a:endParaRPr lang="vi-VN" dirty="0" smtClean="0"/>
          </a:p>
          <a:p>
            <a:pPr marL="68580" indent="0" algn="just">
              <a:buNone/>
            </a:pPr>
            <a:r>
              <a:rPr lang="ro-RO" dirty="0" smtClean="0"/>
              <a:t> </a:t>
            </a:r>
            <a:r>
              <a:rPr lang="it-IT" dirty="0" smtClean="0"/>
              <a:t>asistenței medicale și protejarea diversității culturale.</a:t>
            </a:r>
            <a:endParaRPr lang="ro-RO" i="1" dirty="0" smtClean="0"/>
          </a:p>
          <a:p>
            <a:pPr marL="68580" indent="0" algn="just">
              <a:buNone/>
            </a:pPr>
            <a:endParaRPr lang="en-US" dirty="0"/>
          </a:p>
        </p:txBody>
      </p:sp>
    </p:spTree>
    <p:extLst>
      <p:ext uri="{BB962C8B-B14F-4D97-AF65-F5344CB8AC3E}">
        <p14:creationId xmlns:p14="http://schemas.microsoft.com/office/powerpoint/2010/main" val="2003998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3200" dirty="0"/>
              <a:t>Dezvoltarea </a:t>
            </a:r>
            <a:r>
              <a:rPr lang="ro-RO" sz="3200" dirty="0" smtClean="0"/>
              <a:t>durabilă. Concept</a:t>
            </a:r>
            <a:endParaRPr lang="en-US" sz="3200" dirty="0"/>
          </a:p>
        </p:txBody>
      </p:sp>
      <p:sp>
        <p:nvSpPr>
          <p:cNvPr id="3" name="Content Placeholder 2"/>
          <p:cNvSpPr>
            <a:spLocks noGrp="1"/>
          </p:cNvSpPr>
          <p:nvPr>
            <p:ph idx="1"/>
          </p:nvPr>
        </p:nvSpPr>
        <p:spPr/>
        <p:txBody>
          <a:bodyPr>
            <a:normAutofit fontScale="85000" lnSpcReduction="20000"/>
          </a:bodyPr>
          <a:lstStyle/>
          <a:p>
            <a:pPr marL="68580" indent="0">
              <a:buNone/>
            </a:pPr>
            <a:r>
              <a:rPr lang="ro-RO" dirty="0" smtClean="0"/>
              <a:t>          </a:t>
            </a:r>
            <a:r>
              <a:rPr lang="en-US" dirty="0" smtClean="0"/>
              <a:t>d</a:t>
            </a:r>
            <a:r>
              <a:rPr lang="en-US" dirty="0"/>
              <a:t>) </a:t>
            </a:r>
            <a:r>
              <a:rPr lang="ro-RO" dirty="0" smtClean="0"/>
              <a:t>         </a:t>
            </a:r>
            <a:r>
              <a:rPr lang="en-US" i="1" dirty="0" err="1" smtClean="0"/>
              <a:t>Sporirea</a:t>
            </a:r>
            <a:r>
              <a:rPr lang="en-US" i="1" dirty="0" smtClean="0"/>
              <a:t> </a:t>
            </a:r>
            <a:r>
              <a:rPr lang="en-US" i="1" dirty="0" err="1"/>
              <a:t>rolului</a:t>
            </a:r>
            <a:r>
              <a:rPr lang="en-US" i="1" dirty="0"/>
              <a:t> </a:t>
            </a:r>
            <a:r>
              <a:rPr lang="en-US" i="1" dirty="0" err="1" smtClean="0"/>
              <a:t>femeii</a:t>
            </a:r>
            <a:r>
              <a:rPr lang="ro-RO" dirty="0" smtClean="0"/>
              <a:t>;</a:t>
            </a:r>
          </a:p>
          <a:p>
            <a:pPr marL="68580" indent="0" algn="just">
              <a:buNone/>
            </a:pPr>
            <a:r>
              <a:rPr lang="ro-RO" dirty="0"/>
              <a:t> </a:t>
            </a:r>
            <a:r>
              <a:rPr lang="ro-RO" dirty="0" smtClean="0"/>
              <a:t>         </a:t>
            </a:r>
            <a:r>
              <a:rPr lang="en-US" dirty="0" smtClean="0"/>
              <a:t>e)</a:t>
            </a:r>
            <a:r>
              <a:rPr lang="ro-RO" dirty="0" smtClean="0"/>
              <a:t>     </a:t>
            </a:r>
            <a:r>
              <a:rPr lang="en-US" i="1" dirty="0" err="1" smtClean="0"/>
              <a:t>Participarea</a:t>
            </a:r>
            <a:r>
              <a:rPr lang="en-US" i="1" dirty="0" smtClean="0"/>
              <a:t> </a:t>
            </a:r>
            <a:r>
              <a:rPr lang="en-US" i="1" dirty="0" err="1"/>
              <a:t>celor</a:t>
            </a:r>
            <a:r>
              <a:rPr lang="en-US" i="1" dirty="0"/>
              <a:t> </a:t>
            </a:r>
            <a:r>
              <a:rPr lang="en-US" i="1" dirty="0" err="1"/>
              <a:t>afecta</a:t>
            </a:r>
            <a:r>
              <a:rPr lang="en-US" dirty="0" err="1"/>
              <a:t>ț</a:t>
            </a:r>
            <a:r>
              <a:rPr lang="en-US" i="1" dirty="0" err="1"/>
              <a:t>i</a:t>
            </a:r>
            <a:r>
              <a:rPr lang="en-US" i="1" dirty="0"/>
              <a:t> la </a:t>
            </a:r>
            <a:r>
              <a:rPr lang="en-US" i="1" dirty="0" err="1"/>
              <a:t>deciziile</a:t>
            </a:r>
            <a:r>
              <a:rPr lang="en-US" i="1" dirty="0"/>
              <a:t> </a:t>
            </a:r>
            <a:r>
              <a:rPr lang="en-US" i="1" dirty="0" err="1"/>
              <a:t>luate</a:t>
            </a:r>
            <a:r>
              <a:rPr lang="en-US" i="1" dirty="0"/>
              <a:t> </a:t>
            </a:r>
            <a:r>
              <a:rPr lang="en-US" i="1" dirty="0" err="1"/>
              <a:t>pe</a:t>
            </a:r>
            <a:r>
              <a:rPr lang="en-US" i="1" dirty="0"/>
              <a:t> plan </a:t>
            </a:r>
            <a:r>
              <a:rPr lang="en-US" i="1" dirty="0" smtClean="0"/>
              <a:t>local</a:t>
            </a:r>
            <a:r>
              <a:rPr lang="ro-RO" i="1" dirty="0" smtClean="0"/>
              <a:t>.</a:t>
            </a:r>
          </a:p>
          <a:p>
            <a:pPr marL="68580" indent="0" algn="just">
              <a:buNone/>
            </a:pPr>
            <a:r>
              <a:rPr lang="ro-RO" b="1" dirty="0" smtClean="0"/>
              <a:t>	</a:t>
            </a:r>
            <a:r>
              <a:rPr lang="pt-BR" b="1" dirty="0" smtClean="0"/>
              <a:t>Dimensiunile </a:t>
            </a:r>
            <a:r>
              <a:rPr lang="pt-BR" b="1" dirty="0"/>
              <a:t>de mediu </a:t>
            </a:r>
            <a:r>
              <a:rPr lang="pt-BR" dirty="0"/>
              <a:t>se referă la </a:t>
            </a:r>
            <a:r>
              <a:rPr lang="pt-BR" dirty="0" smtClean="0"/>
              <a:t>:</a:t>
            </a:r>
            <a:endParaRPr lang="ro-RO" dirty="0" smtClean="0"/>
          </a:p>
          <a:p>
            <a:pPr marL="68580" indent="0" algn="just">
              <a:buNone/>
            </a:pPr>
            <a:r>
              <a:rPr lang="ro-RO" dirty="0" smtClean="0"/>
              <a:t>	</a:t>
            </a:r>
            <a:r>
              <a:rPr lang="en-US" dirty="0" smtClean="0"/>
              <a:t>a</a:t>
            </a:r>
            <a:r>
              <a:rPr lang="en-US" dirty="0"/>
              <a:t>) </a:t>
            </a:r>
            <a:r>
              <a:rPr lang="ro-RO" dirty="0" smtClean="0"/>
              <a:t>        </a:t>
            </a:r>
            <a:r>
              <a:rPr lang="en-US" i="1" dirty="0" err="1" smtClean="0"/>
              <a:t>Protejarea</a:t>
            </a:r>
            <a:r>
              <a:rPr lang="en-US" i="1" dirty="0" smtClean="0"/>
              <a:t> </a:t>
            </a:r>
            <a:r>
              <a:rPr lang="en-US" i="1" dirty="0" err="1"/>
              <a:t>resurselor</a:t>
            </a:r>
            <a:r>
              <a:rPr lang="en-US" i="1" dirty="0"/>
              <a:t> </a:t>
            </a:r>
            <a:r>
              <a:rPr lang="en-US" i="1" dirty="0" err="1" smtClean="0"/>
              <a:t>naturale</a:t>
            </a:r>
            <a:r>
              <a:rPr lang="ro-RO" i="1" dirty="0" smtClean="0"/>
              <a:t>;</a:t>
            </a:r>
          </a:p>
          <a:p>
            <a:pPr marL="68580" indent="0" algn="just">
              <a:buNone/>
            </a:pPr>
            <a:r>
              <a:rPr lang="ro-RO" dirty="0" smtClean="0"/>
              <a:t>	</a:t>
            </a:r>
            <a:r>
              <a:rPr lang="vi-VN" dirty="0" smtClean="0"/>
              <a:t>b)</a:t>
            </a:r>
            <a:r>
              <a:rPr lang="ro-RO" dirty="0" smtClean="0"/>
              <a:t> </a:t>
            </a:r>
            <a:r>
              <a:rPr lang="vi-VN" dirty="0" smtClean="0"/>
              <a:t>Dezvoltarea </a:t>
            </a:r>
            <a:r>
              <a:rPr lang="vi-VN" dirty="0"/>
              <a:t>durabilă înseamnă </a:t>
            </a:r>
            <a:r>
              <a:rPr lang="vi-VN" i="1" dirty="0"/>
              <a:t>conservarea diversită</a:t>
            </a:r>
            <a:r>
              <a:rPr lang="vi-VN" dirty="0"/>
              <a:t>ț</a:t>
            </a:r>
            <a:r>
              <a:rPr lang="vi-VN" i="1" dirty="0"/>
              <a:t>ii</a:t>
            </a:r>
            <a:r>
              <a:rPr lang="vi-VN" dirty="0"/>
              <a:t>, a zonelor sălbatice în</a:t>
            </a:r>
          </a:p>
          <a:p>
            <a:pPr marL="68580" indent="0" algn="just">
              <a:buNone/>
            </a:pPr>
            <a:r>
              <a:rPr lang="en-US" dirty="0" err="1"/>
              <a:t>folosul</a:t>
            </a:r>
            <a:r>
              <a:rPr lang="en-US" dirty="0"/>
              <a:t> </a:t>
            </a:r>
            <a:r>
              <a:rPr lang="en-US" dirty="0" err="1"/>
              <a:t>generațiilor</a:t>
            </a:r>
            <a:r>
              <a:rPr lang="en-US" dirty="0"/>
              <a:t> </a:t>
            </a:r>
            <a:r>
              <a:rPr lang="en-US" dirty="0" err="1"/>
              <a:t>viitoare</a:t>
            </a:r>
            <a:r>
              <a:rPr lang="en-US" dirty="0"/>
              <a:t>, </a:t>
            </a:r>
            <a:r>
              <a:rPr lang="en-US" dirty="0" err="1"/>
              <a:t>prin</a:t>
            </a:r>
            <a:r>
              <a:rPr lang="en-US" dirty="0"/>
              <a:t> </a:t>
            </a:r>
            <a:r>
              <a:rPr lang="en-US" dirty="0" err="1"/>
              <a:t>încetinirea</a:t>
            </a:r>
            <a:r>
              <a:rPr lang="en-US" dirty="0"/>
              <a:t> </a:t>
            </a:r>
            <a:r>
              <a:rPr lang="en-US" dirty="0" err="1"/>
              <a:t>pe</a:t>
            </a:r>
            <a:r>
              <a:rPr lang="en-US" dirty="0"/>
              <a:t> </a:t>
            </a:r>
            <a:r>
              <a:rPr lang="en-US" dirty="0" err="1"/>
              <a:t>cât</a:t>
            </a:r>
            <a:r>
              <a:rPr lang="en-US" dirty="0"/>
              <a:t> </a:t>
            </a:r>
            <a:r>
              <a:rPr lang="en-US" dirty="0" err="1"/>
              <a:t>posibil</a:t>
            </a:r>
            <a:r>
              <a:rPr lang="en-US" dirty="0"/>
              <a:t> a </a:t>
            </a:r>
            <a:r>
              <a:rPr lang="en-US" dirty="0" err="1"/>
              <a:t>distrugerii</a:t>
            </a:r>
            <a:r>
              <a:rPr lang="en-US" dirty="0"/>
              <a:t> </a:t>
            </a:r>
            <a:r>
              <a:rPr lang="en-US" dirty="0" err="1" smtClean="0"/>
              <a:t>habitatului</a:t>
            </a:r>
            <a:r>
              <a:rPr lang="ro-RO" dirty="0" smtClean="0"/>
              <a:t> </a:t>
            </a:r>
            <a:r>
              <a:rPr lang="en-US" dirty="0" smtClean="0"/>
              <a:t>natural </a:t>
            </a:r>
            <a:r>
              <a:rPr lang="en-US" dirty="0"/>
              <a:t>al </a:t>
            </a:r>
            <a:r>
              <a:rPr lang="en-US" dirty="0" err="1"/>
              <a:t>ecosistemelor</a:t>
            </a:r>
            <a:r>
              <a:rPr lang="en-US" dirty="0" smtClean="0"/>
              <a:t>;</a:t>
            </a:r>
            <a:endParaRPr lang="ro-RO" dirty="0" smtClean="0"/>
          </a:p>
          <a:p>
            <a:pPr marL="68580" indent="0" algn="just">
              <a:buNone/>
            </a:pPr>
            <a:r>
              <a:rPr lang="ro-RO" dirty="0" smtClean="0"/>
              <a:t>	</a:t>
            </a:r>
            <a:r>
              <a:rPr lang="it-IT" dirty="0" smtClean="0"/>
              <a:t>c)</a:t>
            </a:r>
            <a:r>
              <a:rPr lang="ro-RO" dirty="0" smtClean="0"/>
              <a:t>  </a:t>
            </a:r>
            <a:r>
              <a:rPr lang="it-IT" dirty="0" smtClean="0"/>
              <a:t>Dezvoltarea </a:t>
            </a:r>
            <a:r>
              <a:rPr lang="it-IT" dirty="0"/>
              <a:t>durabilă înseamnă </a:t>
            </a:r>
            <a:r>
              <a:rPr lang="it-IT" i="1" dirty="0"/>
              <a:t>prevenirea destabilizării climei</a:t>
            </a:r>
            <a:endParaRPr lang="en-US" dirty="0"/>
          </a:p>
        </p:txBody>
      </p:sp>
    </p:spTree>
    <p:extLst>
      <p:ext uri="{BB962C8B-B14F-4D97-AF65-F5344CB8AC3E}">
        <p14:creationId xmlns:p14="http://schemas.microsoft.com/office/powerpoint/2010/main" val="1715836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Dezvoltarea durabilă</a:t>
            </a:r>
            <a:endParaRPr lang="en-US" dirty="0"/>
          </a:p>
        </p:txBody>
      </p:sp>
      <p:sp>
        <p:nvSpPr>
          <p:cNvPr id="3" name="Content Placeholder 2"/>
          <p:cNvSpPr>
            <a:spLocks noGrp="1"/>
          </p:cNvSpPr>
          <p:nvPr>
            <p:ph idx="1"/>
          </p:nvPr>
        </p:nvSpPr>
        <p:spPr/>
        <p:txBody>
          <a:bodyPr/>
          <a:lstStyle/>
          <a:p>
            <a:pPr algn="just"/>
            <a:r>
              <a:rPr lang="en-US" dirty="0" smtClean="0"/>
              <a:t>N</a:t>
            </a:r>
            <a:r>
              <a:rPr lang="vi-VN" dirty="0" smtClean="0"/>
              <a:t>umai </a:t>
            </a:r>
            <a:r>
              <a:rPr lang="vi-VN" dirty="0"/>
              <a:t>prin susținerea simultană a celor trei piloni – social, economic și de mediu – se poate ajunge la o dezvoltare durabilă și la un viitor comun la nivel global.</a:t>
            </a:r>
            <a:endParaRPr lang="en-US" dirty="0"/>
          </a:p>
        </p:txBody>
      </p:sp>
    </p:spTree>
    <p:extLst>
      <p:ext uri="{BB962C8B-B14F-4D97-AF65-F5344CB8AC3E}">
        <p14:creationId xmlns:p14="http://schemas.microsoft.com/office/powerpoint/2010/main" val="1843070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smtClean="0"/>
              <a:t>Obiective</a:t>
            </a:r>
            <a:r>
              <a:rPr lang="ro-RO" sz="3200" dirty="0" smtClean="0"/>
              <a:t>le</a:t>
            </a:r>
            <a:r>
              <a:rPr lang="vi-VN" sz="3200" dirty="0" smtClean="0"/>
              <a:t> </a:t>
            </a:r>
            <a:r>
              <a:rPr lang="vi-VN" sz="3200" dirty="0"/>
              <a:t>de Dezvoltare Durabilă</a:t>
            </a:r>
            <a:endParaRPr lang="en-US" sz="3200" dirty="0"/>
          </a:p>
        </p:txBody>
      </p:sp>
      <p:sp>
        <p:nvSpPr>
          <p:cNvPr id="3" name="Content Placeholder 2"/>
          <p:cNvSpPr>
            <a:spLocks noGrp="1"/>
          </p:cNvSpPr>
          <p:nvPr>
            <p:ph idx="1"/>
          </p:nvPr>
        </p:nvSpPr>
        <p:spPr/>
        <p:txBody>
          <a:bodyPr/>
          <a:lstStyle/>
          <a:p>
            <a:pPr algn="just"/>
            <a:r>
              <a:rPr lang="vi-VN" dirty="0"/>
              <a:t>România, în calitate de stat membru al Organizației Națiunilor Unite (ONU) și Uniunii Europene (UE), și-a exprimat adeziunea la cele 17 Obiective de Dezvoltare Durabilă (ODD) ale Agendei 2030, adoptată prin Rezoluția Adunării Generale a ONU A/RES/70/1, în cadrul Summit-ului ONU pentru Dezvoltare Durabilă din septembrie 2015.</a:t>
            </a:r>
            <a:endParaRPr lang="en-US" dirty="0"/>
          </a:p>
          <a:p>
            <a:endParaRPr lang="en-US" dirty="0"/>
          </a:p>
        </p:txBody>
      </p:sp>
    </p:spTree>
    <p:extLst>
      <p:ext uri="{BB962C8B-B14F-4D97-AF65-F5344CB8AC3E}">
        <p14:creationId xmlns:p14="http://schemas.microsoft.com/office/powerpoint/2010/main" val="3844664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92500"/>
          </a:bodyPr>
          <a:lstStyle/>
          <a:p>
            <a:pPr algn="just"/>
            <a:r>
              <a:rPr lang="vi-VN" dirty="0"/>
              <a:t>Agenda 2030 solicită acțiuni din partea tuturor țărilor, sărace, bogate și cu venituri medii. Recunoaște că încetarea sărăciei trebuie să fie însoțită de un plan care să contribuie la creștere economică și abordează o serie de nevoi sociale, inclusiv educație, sănătate, protecție socială și locuri de muncă, abordând în același timp problemele combaterii schimbărilor climatice și protecția mediului.</a:t>
            </a:r>
            <a:endParaRPr lang="en-US" dirty="0"/>
          </a:p>
        </p:txBody>
      </p:sp>
    </p:spTree>
    <p:extLst>
      <p:ext uri="{BB962C8B-B14F-4D97-AF65-F5344CB8AC3E}">
        <p14:creationId xmlns:p14="http://schemas.microsoft.com/office/powerpoint/2010/main" val="29688745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92500"/>
          </a:bodyPr>
          <a:lstStyle/>
          <a:p>
            <a:pPr algn="just"/>
            <a:r>
              <a:rPr lang="en-US" dirty="0" smtClean="0"/>
              <a:t>Agenda 2030</a:t>
            </a:r>
            <a:r>
              <a:rPr lang="vi-VN" dirty="0" smtClean="0"/>
              <a:t> </a:t>
            </a:r>
            <a:r>
              <a:rPr lang="vi-VN" dirty="0"/>
              <a:t>acoperă, de asemenea, aspecte precum inegalitatea, infrastructura, energia, consumul, biodiversitatea, oceanele și industrializarea. </a:t>
            </a:r>
            <a:r>
              <a:rPr lang="en-US" dirty="0" err="1" smtClean="0"/>
              <a:t>Aceasta</a:t>
            </a:r>
            <a:r>
              <a:rPr lang="vi-VN" dirty="0" smtClean="0"/>
              <a:t> </a:t>
            </a:r>
            <a:r>
              <a:rPr lang="vi-VN" dirty="0"/>
              <a:t>promovează implicarea tuturor părților interesate, prin democratizarea procesului decizional pe tema dezvoltării durabile. Se subliniază responsabilitatea și rolul generațiilor tinere pentru crearea dezvoltării durabile</a:t>
            </a:r>
            <a:endParaRPr lang="en-US" dirty="0"/>
          </a:p>
        </p:txBody>
      </p:sp>
    </p:spTree>
    <p:extLst>
      <p:ext uri="{BB962C8B-B14F-4D97-AF65-F5344CB8AC3E}">
        <p14:creationId xmlns:p14="http://schemas.microsoft.com/office/powerpoint/2010/main" val="268467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85000" lnSpcReduction="20000"/>
          </a:bodyPr>
          <a:lstStyle/>
          <a:p>
            <a:pPr algn="just"/>
            <a:r>
              <a:rPr lang="ro-RO" b="1" dirty="0"/>
              <a:t>O</a:t>
            </a:r>
            <a:r>
              <a:rPr lang="vi-VN" dirty="0"/>
              <a:t>biective</a:t>
            </a:r>
            <a:r>
              <a:rPr lang="ro-RO" dirty="0"/>
              <a:t>le dezvoltării </a:t>
            </a:r>
            <a:r>
              <a:rPr lang="ro-RO" dirty="0" smtClean="0"/>
              <a:t>durabile</a:t>
            </a:r>
            <a:r>
              <a:rPr lang="en-US" dirty="0" smtClean="0"/>
              <a:t> </a:t>
            </a:r>
            <a:r>
              <a:rPr lang="en-US" dirty="0" err="1" smtClean="0"/>
              <a:t>prezentate</a:t>
            </a:r>
            <a:r>
              <a:rPr lang="en-US" dirty="0" smtClean="0"/>
              <a:t> </a:t>
            </a:r>
            <a:r>
              <a:rPr lang="ro-RO" dirty="0" smtClean="0"/>
              <a:t>î</a:t>
            </a:r>
            <a:r>
              <a:rPr lang="en-US" dirty="0" smtClean="0"/>
              <a:t>n</a:t>
            </a:r>
            <a:r>
              <a:rPr lang="ro-RO" dirty="0" smtClean="0"/>
              <a:t> Strategia Națională pentru Dezvoltarea Durabilă a României 2030</a:t>
            </a:r>
            <a:r>
              <a:rPr lang="en-US" dirty="0" smtClean="0"/>
              <a:t> </a:t>
            </a:r>
            <a:r>
              <a:rPr lang="vi-VN" dirty="0" smtClean="0"/>
              <a:t> </a:t>
            </a:r>
            <a:r>
              <a:rPr lang="vi-VN" dirty="0"/>
              <a:t>sunt următoarele:</a:t>
            </a:r>
            <a:endParaRPr lang="en-US" dirty="0"/>
          </a:p>
          <a:p>
            <a:pPr marL="68580" indent="0">
              <a:buNone/>
            </a:pPr>
            <a:r>
              <a:rPr lang="en-US" dirty="0" smtClean="0"/>
              <a:t>        </a:t>
            </a:r>
            <a:r>
              <a:rPr lang="en-US" b="1" dirty="0"/>
              <a:t>OBIECTIVUL 1: FĂRĂ SĂRĂCIE </a:t>
            </a:r>
          </a:p>
          <a:p>
            <a:pPr marL="68580" indent="0">
              <a:buNone/>
            </a:pPr>
            <a:r>
              <a:rPr lang="en-US" dirty="0" smtClean="0"/>
              <a:t>        </a:t>
            </a:r>
            <a:r>
              <a:rPr lang="ro-RO" b="1" i="1" dirty="0" smtClean="0"/>
              <a:t>Ț</a:t>
            </a:r>
            <a:r>
              <a:rPr lang="en-US" b="1" i="1" dirty="0" err="1"/>
              <a:t>inte</a:t>
            </a:r>
            <a:r>
              <a:rPr lang="en-US" b="1" i="1" dirty="0"/>
              <a:t> 2030</a:t>
            </a:r>
          </a:p>
          <a:p>
            <a:pPr marL="68580" indent="0" algn="just">
              <a:buNone/>
            </a:pPr>
            <a:r>
              <a:rPr lang="en-US" dirty="0" smtClean="0"/>
              <a:t>	</a:t>
            </a:r>
            <a:r>
              <a:rPr lang="en-US" dirty="0"/>
              <a:t> • </a:t>
            </a:r>
            <a:r>
              <a:rPr lang="en-US" dirty="0" err="1" smtClean="0"/>
              <a:t>Eradicarea</a:t>
            </a:r>
            <a:r>
              <a:rPr lang="en-US" dirty="0" smtClean="0"/>
              <a:t> </a:t>
            </a:r>
            <a:r>
              <a:rPr lang="en-US" dirty="0" err="1"/>
              <a:t>sărăciei</a:t>
            </a:r>
            <a:r>
              <a:rPr lang="en-US" dirty="0"/>
              <a:t> extreme </a:t>
            </a:r>
            <a:r>
              <a:rPr lang="en-US" dirty="0" err="1"/>
              <a:t>pentru</a:t>
            </a:r>
            <a:r>
              <a:rPr lang="en-US" dirty="0"/>
              <a:t> </a:t>
            </a:r>
            <a:r>
              <a:rPr lang="en-US" dirty="0" err="1"/>
              <a:t>toți</a:t>
            </a:r>
            <a:r>
              <a:rPr lang="en-US" dirty="0"/>
              <a:t> </a:t>
            </a:r>
            <a:r>
              <a:rPr lang="en-US" dirty="0" err="1"/>
              <a:t>cetățenii</a:t>
            </a:r>
            <a:r>
              <a:rPr lang="en-US" dirty="0"/>
              <a:t> • </a:t>
            </a:r>
            <a:r>
              <a:rPr lang="en-US" dirty="0" err="1"/>
              <a:t>Reducerea</a:t>
            </a:r>
            <a:r>
              <a:rPr lang="en-US" dirty="0"/>
              <a:t> cu </a:t>
            </a:r>
            <a:r>
              <a:rPr lang="en-US" dirty="0" err="1"/>
              <a:t>cel</a:t>
            </a:r>
            <a:r>
              <a:rPr lang="en-US" dirty="0"/>
              <a:t> </a:t>
            </a:r>
            <a:r>
              <a:rPr lang="en-US" dirty="0" err="1"/>
              <a:t>puțin</a:t>
            </a:r>
            <a:r>
              <a:rPr lang="en-US" dirty="0"/>
              <a:t> </a:t>
            </a:r>
            <a:r>
              <a:rPr lang="en-US" dirty="0" err="1"/>
              <a:t>jumătate</a:t>
            </a:r>
            <a:r>
              <a:rPr lang="en-US" dirty="0"/>
              <a:t> a </a:t>
            </a:r>
            <a:r>
              <a:rPr lang="en-US" dirty="0" err="1"/>
              <a:t>numărului</a:t>
            </a:r>
            <a:r>
              <a:rPr lang="en-US" dirty="0"/>
              <a:t> de </a:t>
            </a:r>
            <a:r>
              <a:rPr lang="en-US" dirty="0" err="1"/>
              <a:t>cetățeni</a:t>
            </a:r>
            <a:r>
              <a:rPr lang="en-US" dirty="0"/>
              <a:t> care </a:t>
            </a:r>
            <a:r>
              <a:rPr lang="en-US" dirty="0" err="1"/>
              <a:t>trăiesc</a:t>
            </a:r>
            <a:r>
              <a:rPr lang="en-US" dirty="0"/>
              <a:t> </a:t>
            </a:r>
            <a:r>
              <a:rPr lang="en-US" dirty="0" err="1"/>
              <a:t>în</a:t>
            </a:r>
            <a:r>
              <a:rPr lang="en-US" dirty="0"/>
              <a:t> </a:t>
            </a:r>
            <a:r>
              <a:rPr lang="en-US" dirty="0" err="1"/>
              <a:t>sărăcie</a:t>
            </a:r>
            <a:r>
              <a:rPr lang="en-US" dirty="0"/>
              <a:t> </a:t>
            </a:r>
            <a:r>
              <a:rPr lang="en-US" dirty="0" err="1"/>
              <a:t>relativă</a:t>
            </a:r>
            <a:r>
              <a:rPr lang="en-US" dirty="0"/>
              <a:t> • </a:t>
            </a:r>
            <a:r>
              <a:rPr lang="en-US" dirty="0" err="1"/>
              <a:t>Consolidarea</a:t>
            </a:r>
            <a:r>
              <a:rPr lang="en-US" dirty="0"/>
              <a:t> </a:t>
            </a:r>
            <a:r>
              <a:rPr lang="en-US" dirty="0" err="1"/>
              <a:t>sistemului</a:t>
            </a:r>
            <a:r>
              <a:rPr lang="en-US" dirty="0"/>
              <a:t> </a:t>
            </a:r>
            <a:r>
              <a:rPr lang="en-US" dirty="0" err="1"/>
              <a:t>național</a:t>
            </a:r>
            <a:r>
              <a:rPr lang="en-US" dirty="0"/>
              <a:t> </a:t>
            </a:r>
            <a:r>
              <a:rPr lang="en-US" dirty="0" err="1"/>
              <a:t>unitar</a:t>
            </a:r>
            <a:r>
              <a:rPr lang="en-US" dirty="0"/>
              <a:t> a </a:t>
            </a:r>
            <a:r>
              <a:rPr lang="en-US" dirty="0" err="1"/>
              <a:t>serviciilor</a:t>
            </a:r>
            <a:r>
              <a:rPr lang="en-US" dirty="0"/>
              <a:t> de </a:t>
            </a:r>
            <a:r>
              <a:rPr lang="en-US" dirty="0" err="1"/>
              <a:t>intervenție</a:t>
            </a:r>
            <a:r>
              <a:rPr lang="en-US" dirty="0"/>
              <a:t> de </a:t>
            </a:r>
            <a:r>
              <a:rPr lang="en-US" dirty="0" err="1"/>
              <a:t>urgență</a:t>
            </a:r>
            <a:r>
              <a:rPr lang="en-US" dirty="0"/>
              <a:t>, </a:t>
            </a:r>
            <a:r>
              <a:rPr lang="en-US" dirty="0" err="1"/>
              <a:t>reabilitare</a:t>
            </a:r>
            <a:r>
              <a:rPr lang="en-US" dirty="0"/>
              <a:t> </a:t>
            </a:r>
            <a:r>
              <a:rPr lang="en-US" dirty="0" err="1"/>
              <a:t>ulterioară</a:t>
            </a:r>
            <a:r>
              <a:rPr lang="en-US" dirty="0"/>
              <a:t> </a:t>
            </a:r>
            <a:r>
              <a:rPr lang="en-US" dirty="0" err="1"/>
              <a:t>și</a:t>
            </a:r>
            <a:r>
              <a:rPr lang="en-US" dirty="0"/>
              <a:t> </a:t>
            </a:r>
            <a:r>
              <a:rPr lang="en-US" dirty="0" err="1"/>
              <a:t>compensare</a:t>
            </a:r>
            <a:r>
              <a:rPr lang="en-US" dirty="0"/>
              <a:t> a </a:t>
            </a:r>
            <a:r>
              <a:rPr lang="en-US" dirty="0" err="1"/>
              <a:t>pierderilor</a:t>
            </a:r>
            <a:r>
              <a:rPr lang="en-US" dirty="0"/>
              <a:t> </a:t>
            </a:r>
            <a:r>
              <a:rPr lang="en-US" dirty="0" err="1"/>
              <a:t>în</a:t>
            </a:r>
            <a:r>
              <a:rPr lang="en-US" dirty="0"/>
              <a:t> </a:t>
            </a:r>
            <a:r>
              <a:rPr lang="en-US" dirty="0" err="1"/>
              <a:t>caz</a:t>
            </a:r>
            <a:r>
              <a:rPr lang="en-US" dirty="0"/>
              <a:t> de </a:t>
            </a:r>
            <a:r>
              <a:rPr lang="en-US" dirty="0" err="1"/>
              <a:t>calamități</a:t>
            </a:r>
            <a:r>
              <a:rPr lang="en-US" dirty="0"/>
              <a:t> </a:t>
            </a:r>
            <a:r>
              <a:rPr lang="en-US" dirty="0" err="1"/>
              <a:t>naturale</a:t>
            </a:r>
            <a:r>
              <a:rPr lang="en-US" dirty="0"/>
              <a:t>, </a:t>
            </a:r>
            <a:r>
              <a:rPr lang="en-US" dirty="0" err="1"/>
              <a:t>accidente</a:t>
            </a:r>
            <a:r>
              <a:rPr lang="en-US" dirty="0"/>
              <a:t> </a:t>
            </a:r>
            <a:r>
              <a:rPr lang="en-US" dirty="0" err="1"/>
              <a:t>industriale</a:t>
            </a:r>
            <a:r>
              <a:rPr lang="en-US" dirty="0"/>
              <a:t> </a:t>
            </a:r>
            <a:r>
              <a:rPr lang="en-US" dirty="0" err="1"/>
              <a:t>sau</a:t>
            </a:r>
            <a:r>
              <a:rPr lang="en-US" dirty="0"/>
              <a:t> </a:t>
            </a:r>
            <a:r>
              <a:rPr lang="en-US" dirty="0" err="1"/>
              <a:t>evenimente</a:t>
            </a:r>
            <a:r>
              <a:rPr lang="en-US" dirty="0"/>
              <a:t> </a:t>
            </a:r>
            <a:r>
              <a:rPr lang="en-US" dirty="0" err="1"/>
              <a:t>climatice</a:t>
            </a:r>
            <a:r>
              <a:rPr lang="en-US" dirty="0"/>
              <a:t> extreme</a:t>
            </a:r>
          </a:p>
          <a:p>
            <a:pPr marL="68580" indent="0">
              <a:buNone/>
            </a:pPr>
            <a:endParaRPr lang="en-US" dirty="0"/>
          </a:p>
        </p:txBody>
      </p:sp>
    </p:spTree>
    <p:extLst>
      <p:ext uri="{BB962C8B-B14F-4D97-AF65-F5344CB8AC3E}">
        <p14:creationId xmlns:p14="http://schemas.microsoft.com/office/powerpoint/2010/main" val="3188335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62500" lnSpcReduction="20000"/>
          </a:bodyPr>
          <a:lstStyle/>
          <a:p>
            <a:r>
              <a:rPr lang="en-US" b="1" dirty="0"/>
              <a:t>OBIECTIVUL 2: FOAMETE </a:t>
            </a:r>
            <a:r>
              <a:rPr lang="en-US" b="1" dirty="0" smtClean="0"/>
              <a:t>ZERO</a:t>
            </a:r>
          </a:p>
          <a:p>
            <a:pPr marL="68580" indent="0">
              <a:buNone/>
            </a:pPr>
            <a:r>
              <a:rPr lang="ro-RO" b="1" i="1" dirty="0" smtClean="0"/>
              <a:t>           Ț</a:t>
            </a:r>
            <a:r>
              <a:rPr lang="vi-VN" b="1" i="1" dirty="0" smtClean="0"/>
              <a:t>INTE 2030</a:t>
            </a:r>
            <a:endParaRPr lang="ro-RO" b="1" i="1" dirty="0" smtClean="0"/>
          </a:p>
          <a:p>
            <a:pPr marL="68580" indent="0" algn="just">
              <a:lnSpc>
                <a:spcPct val="120000"/>
              </a:lnSpc>
              <a:spcBef>
                <a:spcPts val="0"/>
              </a:spcBef>
              <a:buNone/>
            </a:pPr>
            <a:r>
              <a:rPr lang="vi-VN" dirty="0" smtClean="0"/>
              <a:t> </a:t>
            </a:r>
            <a:r>
              <a:rPr lang="vi-VN" dirty="0"/>
              <a:t>• Eradicarea malnutriției și menținerea ratei obezității sub 10%, similar cu nivelul înregistrat în anul 2014 • Finalizarea cadastrului agricol • Dublarea ponderii agriculturii în PIB-ul României, față de anul 2018 • Menținerea și extinderea diversității genetice a semințelor, a plantelor cultivate și a animalelor de fermă și domestice și a speciilor sălbatice înrudite • Creșterea gradului de valorificare a producției agricole autohtone • Creșterea ponderii agriculturii ecologice în totalul producției agricole • Menținerea și rentabilizarea unor ocupații și metode tradiționale de valorificare a plantelor medicinale și fructelor de pădure în zona montană. Menținerea tradițiilor locale prin creșterea numărului de produse cu caracteristici specifice în ceea ce priveşte originea geografică</a:t>
            </a:r>
            <a:endParaRPr lang="en-US" dirty="0"/>
          </a:p>
        </p:txBody>
      </p:sp>
    </p:spTree>
    <p:extLst>
      <p:ext uri="{BB962C8B-B14F-4D97-AF65-F5344CB8AC3E}">
        <p14:creationId xmlns:p14="http://schemas.microsoft.com/office/powerpoint/2010/main" val="1616291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62500" lnSpcReduction="20000"/>
          </a:bodyPr>
          <a:lstStyle/>
          <a:p>
            <a:r>
              <a:rPr lang="en-US" b="1" dirty="0"/>
              <a:t>OBIECTIVUL 3: SĂNĂTATE ȘI </a:t>
            </a:r>
            <a:r>
              <a:rPr lang="en-US" b="1" dirty="0" smtClean="0"/>
              <a:t>BUNĂSTARE</a:t>
            </a:r>
            <a:endParaRPr lang="ro-RO" b="1" dirty="0" smtClean="0"/>
          </a:p>
          <a:p>
            <a:pPr marL="68580" indent="0">
              <a:buNone/>
            </a:pPr>
            <a:r>
              <a:rPr lang="en-US" b="1" dirty="0" smtClean="0"/>
              <a:t> </a:t>
            </a:r>
            <a:endParaRPr lang="ro-RO" b="1" dirty="0" smtClean="0"/>
          </a:p>
          <a:p>
            <a:pPr marL="68580" indent="0">
              <a:buNone/>
            </a:pPr>
            <a:r>
              <a:rPr lang="ro-RO" dirty="0"/>
              <a:t> </a:t>
            </a:r>
            <a:r>
              <a:rPr lang="ro-RO" dirty="0" smtClean="0"/>
              <a:t>     </a:t>
            </a:r>
            <a:r>
              <a:rPr lang="ro-RO" b="1" i="1" dirty="0" smtClean="0"/>
              <a:t>Ț</a:t>
            </a:r>
            <a:r>
              <a:rPr lang="vi-VN" b="1" i="1" dirty="0" smtClean="0"/>
              <a:t>INTE 2030</a:t>
            </a:r>
            <a:endParaRPr lang="ro-RO" b="1" i="1" dirty="0" smtClean="0"/>
          </a:p>
          <a:p>
            <a:pPr marL="68580" indent="0" algn="just">
              <a:buNone/>
            </a:pPr>
            <a:r>
              <a:rPr lang="vi-VN" dirty="0" smtClean="0"/>
              <a:t>• </a:t>
            </a:r>
            <a:r>
              <a:rPr lang="vi-VN" dirty="0"/>
              <a:t>Asigurarea accesului universal la servicii de informare, educare și consiliere pentru promovarea prevenției și adoptarea unui stil de viață fără riscuri • Digitalizarea completă a sistemului de sănătate și, implicit eliminarea documentelor și registrelor tipărite pe suport de hârtie, pentru a eficientiza și a facilita intervențiile medicale, pentru a asigura populației accesul rapid la servicii medicale de calitate, la tratamente și medicamente și pentru monitorizarea eficientă a nevoilor • Reducerea prevalenței mortalității materne și infantile, a incidenței cancerului la sân sau de col uterin și a sarcinilor la adolescente, având ca obiectiv prioritar grupurile vulnerabile și defavorizate • Reducerea mortalității materne și mortalității neonatale, astfel încât să se situeze sub media UE</a:t>
            </a:r>
            <a:endParaRPr lang="en-US" dirty="0"/>
          </a:p>
        </p:txBody>
      </p:sp>
    </p:spTree>
    <p:extLst>
      <p:ext uri="{BB962C8B-B14F-4D97-AF65-F5344CB8AC3E}">
        <p14:creationId xmlns:p14="http://schemas.microsoft.com/office/powerpoint/2010/main" val="4681542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70000" lnSpcReduction="20000"/>
          </a:bodyPr>
          <a:lstStyle/>
          <a:p>
            <a:pPr marL="68580" indent="0" algn="just">
              <a:buNone/>
            </a:pPr>
            <a:endParaRPr lang="ro-RO" dirty="0" smtClean="0"/>
          </a:p>
          <a:p>
            <a:pPr marL="68580" indent="0" algn="just">
              <a:buNone/>
            </a:pPr>
            <a:r>
              <a:rPr lang="vi-VN" dirty="0"/>
              <a:t>• </a:t>
            </a:r>
            <a:r>
              <a:rPr lang="vi-VN" dirty="0" smtClean="0"/>
              <a:t>Creșterea </a:t>
            </a:r>
            <a:r>
              <a:rPr lang="vi-VN" dirty="0"/>
              <a:t>acoperirii vaccinale până la nivelul minim recomandat de OMS pentru fiecare vaccin, prin dezvoltarea unei platforme comune de colaborare între autorități, medici, pacienți, organizații internaționale cu experiență în acest domeniu, reprezentanți ai companiilor în domeniu, precum și alți factori interesați • Promovarea conștientizării bolilor psihice, reducerea stigmatului și crearea unui mediu în care cetățenii afectați se simt acceptați și unde pot cere ajutor • Stoparea îmbolnăvirii de tuberculoză și combaterea hepatitei și a altor boli transmisibile • Reducerea cu o treime a mortalității premature cauzate de bolile netransmisibile prin prevenire și tratament și prin promovarea sănătății și bunăstării mintale • Reducerea mortalității cauzate de boli cronice • Reducerea consumului de substanțe nocive</a:t>
            </a:r>
            <a:endParaRPr lang="en-US" dirty="0"/>
          </a:p>
        </p:txBody>
      </p:sp>
    </p:spTree>
    <p:extLst>
      <p:ext uri="{BB962C8B-B14F-4D97-AF65-F5344CB8AC3E}">
        <p14:creationId xmlns:p14="http://schemas.microsoft.com/office/powerpoint/2010/main" val="1854800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Autofit/>
          </a:bodyPr>
          <a:lstStyle/>
          <a:p>
            <a:r>
              <a:rPr lang="en-US" sz="1600" b="1" cap="all" dirty="0"/>
              <a:t>OBIECTIVUL 4: EDUCAŢIE DE </a:t>
            </a:r>
            <a:r>
              <a:rPr lang="en-US" sz="1600" b="1" cap="all" dirty="0" smtClean="0"/>
              <a:t>CALITATE</a:t>
            </a:r>
          </a:p>
          <a:p>
            <a:pPr marL="68580" indent="0" algn="just">
              <a:buNone/>
            </a:pPr>
            <a:r>
              <a:rPr lang="vi-VN" sz="1400" dirty="0"/>
              <a:t>Accesul la educaţia de calitate este esenţial pentru funcţionarea adecvată a unei societăţi durabile.</a:t>
            </a:r>
            <a:endParaRPr lang="en-US" sz="1400" b="1" cap="all" dirty="0" smtClean="0"/>
          </a:p>
          <a:p>
            <a:pPr marL="68580" indent="0">
              <a:buNone/>
            </a:pPr>
            <a:r>
              <a:rPr lang="en-US" sz="1200" b="1" i="1" dirty="0" smtClean="0"/>
              <a:t>     </a:t>
            </a:r>
            <a:r>
              <a:rPr lang="ro-RO" sz="1600" b="1" i="1" dirty="0" smtClean="0"/>
              <a:t>Ț</a:t>
            </a:r>
            <a:r>
              <a:rPr lang="vi-VN" sz="1600" b="1" i="1" dirty="0"/>
              <a:t>INTE </a:t>
            </a:r>
            <a:r>
              <a:rPr lang="vi-VN" sz="1600" b="1" i="1" dirty="0" smtClean="0"/>
              <a:t>2030</a:t>
            </a:r>
            <a:endParaRPr lang="en-US" sz="1600" b="1" i="1" dirty="0" smtClean="0"/>
          </a:p>
          <a:p>
            <a:pPr algn="just" fontAlgn="base">
              <a:buClrTx/>
              <a:buSzPct val="100000"/>
              <a:buFont typeface="Arial" pitchFamily="34" charset="0"/>
              <a:buChar char="•"/>
            </a:pPr>
            <a:r>
              <a:rPr lang="vi-VN" sz="1400" dirty="0">
                <a:solidFill>
                  <a:schemeClr val="tx1"/>
                </a:solidFill>
              </a:rPr>
              <a:t>asigurarea faptului că toate fetele și toți băieții absolvă învățământul primar și secundar gratuit, echitabil și calitativ, care să conducă la rezultate relevante și eficiente pe planul </a:t>
            </a:r>
            <a:r>
              <a:rPr lang="vi-VN" sz="1400" dirty="0" smtClean="0">
                <a:solidFill>
                  <a:schemeClr val="tx1"/>
                </a:solidFill>
              </a:rPr>
              <a:t>învățării</a:t>
            </a:r>
            <a:r>
              <a:rPr lang="ro-RO" sz="1400" dirty="0" smtClean="0">
                <a:solidFill>
                  <a:schemeClr val="tx1"/>
                </a:solidFill>
              </a:rPr>
              <a:t>; </a:t>
            </a:r>
            <a:r>
              <a:rPr lang="vi-VN" sz="1400" dirty="0" smtClean="0">
                <a:solidFill>
                  <a:schemeClr val="tx1"/>
                </a:solidFill>
              </a:rPr>
              <a:t>asigurarea </a:t>
            </a:r>
            <a:r>
              <a:rPr lang="vi-VN" sz="1400" dirty="0">
                <a:solidFill>
                  <a:schemeClr val="tx1"/>
                </a:solidFill>
              </a:rPr>
              <a:t>faptului că toate fetele și toti băieții au acces la dezvoltarea timpurie de calitate, îngrijire și educația preșcolară, astfel încât să fie pregătiți pentru învățământul </a:t>
            </a:r>
            <a:r>
              <a:rPr lang="vi-VN" sz="1400" dirty="0" smtClean="0">
                <a:solidFill>
                  <a:schemeClr val="tx1"/>
                </a:solidFill>
              </a:rPr>
              <a:t>primar</a:t>
            </a:r>
            <a:r>
              <a:rPr lang="ro-RO" sz="1400" dirty="0" smtClean="0">
                <a:solidFill>
                  <a:schemeClr val="tx1"/>
                </a:solidFill>
              </a:rPr>
              <a:t>; </a:t>
            </a:r>
            <a:r>
              <a:rPr lang="vi-VN" sz="1400" dirty="0" smtClean="0">
                <a:solidFill>
                  <a:schemeClr val="tx1"/>
                </a:solidFill>
              </a:rPr>
              <a:t>asigurarea </a:t>
            </a:r>
            <a:r>
              <a:rPr lang="vi-VN" sz="1400" dirty="0">
                <a:solidFill>
                  <a:schemeClr val="tx1"/>
                </a:solidFill>
              </a:rPr>
              <a:t>accesului egal pentru toate femeile și toți bărbații la educație tehnică, vocațională și terțiară, inclusiv universitară, accesibilă și </a:t>
            </a:r>
            <a:r>
              <a:rPr lang="vi-VN" sz="1400" dirty="0" smtClean="0">
                <a:solidFill>
                  <a:schemeClr val="tx1"/>
                </a:solidFill>
              </a:rPr>
              <a:t>calitativă</a:t>
            </a:r>
            <a:r>
              <a:rPr lang="ro-RO" sz="1400" dirty="0" smtClean="0">
                <a:solidFill>
                  <a:schemeClr val="tx1"/>
                </a:solidFill>
              </a:rPr>
              <a:t>; </a:t>
            </a:r>
            <a:r>
              <a:rPr lang="vi-VN" sz="1400" dirty="0" smtClean="0">
                <a:solidFill>
                  <a:schemeClr val="tx1"/>
                </a:solidFill>
              </a:rPr>
              <a:t>creșterea </a:t>
            </a:r>
            <a:r>
              <a:rPr lang="vi-VN" sz="1400" dirty="0">
                <a:solidFill>
                  <a:schemeClr val="tx1"/>
                </a:solidFill>
              </a:rPr>
              <a:t>substanțială a numărului de tineri și adulți care detin competențe relevante, inclusiv competențe tehnice și vocaționale, care sa faciliteze angajarea, crearea de locuri de muncă decente și </a:t>
            </a:r>
            <a:r>
              <a:rPr lang="vi-VN" sz="1400" dirty="0" smtClean="0">
                <a:solidFill>
                  <a:schemeClr val="tx1"/>
                </a:solidFill>
              </a:rPr>
              <a:t>antreprenoriatul</a:t>
            </a:r>
            <a:r>
              <a:rPr lang="ro-RO" sz="1400" dirty="0" smtClean="0">
                <a:solidFill>
                  <a:schemeClr val="tx1"/>
                </a:solidFill>
              </a:rPr>
              <a:t>; </a:t>
            </a:r>
          </a:p>
          <a:p>
            <a:endParaRPr lang="en-US" sz="1200" b="1" cap="all" dirty="0">
              <a:solidFill>
                <a:schemeClr val="tx1"/>
              </a:solidFill>
            </a:endParaRPr>
          </a:p>
          <a:p>
            <a:endParaRPr lang="en-US" sz="1200" dirty="0"/>
          </a:p>
        </p:txBody>
      </p:sp>
    </p:spTree>
    <p:extLst>
      <p:ext uri="{BB962C8B-B14F-4D97-AF65-F5344CB8AC3E}">
        <p14:creationId xmlns:p14="http://schemas.microsoft.com/office/powerpoint/2010/main" val="983978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62500" lnSpcReduction="20000"/>
          </a:bodyPr>
          <a:lstStyle/>
          <a:p>
            <a:pPr algn="just" fontAlgn="base">
              <a:buClrTx/>
              <a:buSzPct val="100000"/>
              <a:buFont typeface="Arial" pitchFamily="34" charset="0"/>
              <a:buChar char="•"/>
            </a:pPr>
            <a:r>
              <a:rPr lang="vi-VN" sz="2600" dirty="0">
                <a:solidFill>
                  <a:schemeClr val="tx1"/>
                </a:solidFill>
              </a:rPr>
              <a:t>eliminarea disparităților între sexe în educație și asigurarea accesului egal la toate nivelurile de învățământ și formare profesională a persoanelor vulnerabile, inclusiv a persoanelor cu dizabilități, a populațiilor indigene și a copiilor </a:t>
            </a:r>
            <a:r>
              <a:rPr lang="vi-VN" sz="2600" dirty="0" smtClean="0">
                <a:solidFill>
                  <a:schemeClr val="tx1"/>
                </a:solidFill>
              </a:rPr>
              <a:t>afla</a:t>
            </a:r>
            <a:r>
              <a:rPr lang="ro-RO" sz="2600" dirty="0" smtClean="0">
                <a:solidFill>
                  <a:schemeClr val="tx1"/>
                </a:solidFill>
              </a:rPr>
              <a:t>ț</a:t>
            </a:r>
            <a:r>
              <a:rPr lang="vi-VN" sz="2600" dirty="0" smtClean="0">
                <a:solidFill>
                  <a:schemeClr val="tx1"/>
                </a:solidFill>
              </a:rPr>
              <a:t>i </a:t>
            </a:r>
            <a:r>
              <a:rPr lang="vi-VN" sz="2600" dirty="0">
                <a:solidFill>
                  <a:schemeClr val="tx1"/>
                </a:solidFill>
              </a:rPr>
              <a:t>în situații </a:t>
            </a:r>
            <a:r>
              <a:rPr lang="vi-VN" sz="2600" dirty="0" smtClean="0">
                <a:solidFill>
                  <a:schemeClr val="tx1"/>
                </a:solidFill>
              </a:rPr>
              <a:t>vulnerabile</a:t>
            </a:r>
            <a:r>
              <a:rPr lang="ro-RO" sz="2600" dirty="0" smtClean="0">
                <a:solidFill>
                  <a:schemeClr val="tx1"/>
                </a:solidFill>
              </a:rPr>
              <a:t>;</a:t>
            </a:r>
          </a:p>
          <a:p>
            <a:pPr algn="just" fontAlgn="base">
              <a:buClrTx/>
              <a:buFont typeface="Arial" pitchFamily="34" charset="0"/>
              <a:buChar char="•"/>
            </a:pPr>
            <a:r>
              <a:rPr lang="vi-VN" sz="2600" dirty="0" smtClean="0"/>
              <a:t>asigurarea </a:t>
            </a:r>
            <a:r>
              <a:rPr lang="vi-VN" sz="2600" dirty="0"/>
              <a:t>faptului ca toți tinerii și o proporție substanțială a adulților, atât bărbați, cât și femei, dispun de competențe elementare, precum alfabetizarea și aritmetica </a:t>
            </a:r>
            <a:r>
              <a:rPr lang="vi-VN" sz="2600" dirty="0" smtClean="0"/>
              <a:t>elementară</a:t>
            </a:r>
            <a:r>
              <a:rPr lang="ro-RO" sz="2600" dirty="0" smtClean="0"/>
              <a:t>; </a:t>
            </a:r>
          </a:p>
          <a:p>
            <a:pPr algn="just" fontAlgn="base">
              <a:buClrTx/>
              <a:buFont typeface="Arial" pitchFamily="34" charset="0"/>
              <a:buChar char="•"/>
            </a:pPr>
            <a:r>
              <a:rPr lang="vi-VN" sz="2600" dirty="0" smtClean="0"/>
              <a:t>asigurarea </a:t>
            </a:r>
            <a:r>
              <a:rPr lang="vi-VN" sz="2600" dirty="0"/>
              <a:t>faptului că toți elevii dobândesc cunoștințele și competențele necesare pentru promovarea dezvoltării durabile, inclusiv, printre altele, prin educația pentru dezvoltare durabilă și stiluri de viață durabile, drepturile omului, egalitatea de gen, promovarea unei culturi a păcii și non-violenței, cetățenia globală și aprecierea diversității culturale și a contribuției culturii la dezvoltarea durabilă</a:t>
            </a:r>
          </a:p>
          <a:p>
            <a:pPr algn="just" fontAlgn="base">
              <a:buClrTx/>
              <a:buSzPct val="100000"/>
              <a:buFont typeface="Arial" pitchFamily="34" charset="0"/>
              <a:buChar char="•"/>
            </a:pPr>
            <a:endParaRPr lang="ro-RO" sz="2600" dirty="0" smtClean="0">
              <a:solidFill>
                <a:schemeClr val="tx1"/>
              </a:solidFill>
            </a:endParaRPr>
          </a:p>
          <a:p>
            <a:pPr algn="just" fontAlgn="base">
              <a:buClrTx/>
              <a:buSzPct val="100000"/>
              <a:buFont typeface="Arial" pitchFamily="34" charset="0"/>
              <a:buChar char="•"/>
            </a:pPr>
            <a:endParaRPr lang="vi-VN" dirty="0">
              <a:solidFill>
                <a:schemeClr val="tx1"/>
              </a:solidFill>
            </a:endParaRPr>
          </a:p>
          <a:p>
            <a:pPr marL="68580" indent="0">
              <a:buNone/>
            </a:pPr>
            <a:endParaRPr lang="ro-RO" b="1" i="1" dirty="0">
              <a:solidFill>
                <a:schemeClr val="tx1"/>
              </a:solidFill>
            </a:endParaRPr>
          </a:p>
          <a:p>
            <a:pPr marL="68580" indent="0">
              <a:buNone/>
            </a:pPr>
            <a:endParaRPr lang="en-US" dirty="0"/>
          </a:p>
        </p:txBody>
      </p:sp>
    </p:spTree>
    <p:extLst>
      <p:ext uri="{BB962C8B-B14F-4D97-AF65-F5344CB8AC3E}">
        <p14:creationId xmlns:p14="http://schemas.microsoft.com/office/powerpoint/2010/main" val="24888190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85000" lnSpcReduction="10000"/>
          </a:bodyPr>
          <a:lstStyle/>
          <a:p>
            <a:pPr fontAlgn="base"/>
            <a:r>
              <a:rPr lang="vi-VN" b="1" cap="all" dirty="0"/>
              <a:t>OBIECTIVUL 5: EGALITATE DE GEN</a:t>
            </a:r>
          </a:p>
          <a:p>
            <a:pPr marL="68580" indent="0" algn="just" fontAlgn="base">
              <a:buNone/>
            </a:pPr>
            <a:r>
              <a:rPr lang="ro-RO" dirty="0" smtClean="0"/>
              <a:t>	</a:t>
            </a:r>
            <a:r>
              <a:rPr lang="vi-VN" dirty="0" smtClean="0"/>
              <a:t>Realizarea </a:t>
            </a:r>
            <a:r>
              <a:rPr lang="vi-VN" dirty="0"/>
              <a:t>egalităţii de gen şi împuternicirea tuturor femeilor şi a </a:t>
            </a:r>
            <a:r>
              <a:rPr lang="vi-VN" dirty="0" smtClean="0"/>
              <a:t>fetelor</a:t>
            </a:r>
            <a:r>
              <a:rPr lang="ro-RO" dirty="0" smtClean="0"/>
              <a:t>.</a:t>
            </a:r>
            <a:endParaRPr lang="vi-VN" dirty="0"/>
          </a:p>
          <a:p>
            <a:pPr marL="68580" indent="0" algn="just" fontAlgn="base">
              <a:buNone/>
            </a:pPr>
            <a:r>
              <a:rPr lang="ro-RO" dirty="0" smtClean="0"/>
              <a:t> 	</a:t>
            </a:r>
            <a:r>
              <a:rPr lang="vi-VN" dirty="0" smtClean="0"/>
              <a:t>Egalitatea </a:t>
            </a:r>
            <a:r>
              <a:rPr lang="vi-VN" dirty="0"/>
              <a:t>între genuri poate fi considerată un indicator pentru societăţile dezvoltate. Populaţia globală include peste 50% femei, totuşi, există numeroase inegalităţi între persoanele de sex masculin și cele de sex feminin, de exemplu salarii mai mici, violenţă domestică, probleme de emancipare. Genul cu care se naşte cineva nu influenţează demnitatea şi calitatea vieţii în societăţile dezvoltate.</a:t>
            </a:r>
          </a:p>
          <a:p>
            <a:endParaRPr lang="en-US" dirty="0"/>
          </a:p>
        </p:txBody>
      </p:sp>
    </p:spTree>
    <p:extLst>
      <p:ext uri="{BB962C8B-B14F-4D97-AF65-F5344CB8AC3E}">
        <p14:creationId xmlns:p14="http://schemas.microsoft.com/office/powerpoint/2010/main" val="5308133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55000" lnSpcReduction="20000"/>
          </a:bodyPr>
          <a:lstStyle/>
          <a:p>
            <a:pPr marL="68580" indent="0">
              <a:buNone/>
            </a:pPr>
            <a:r>
              <a:rPr lang="ro-RO" b="1" i="1" dirty="0"/>
              <a:t>Ț</a:t>
            </a:r>
            <a:r>
              <a:rPr lang="vi-VN" b="1" i="1" dirty="0"/>
              <a:t>INTE </a:t>
            </a:r>
            <a:r>
              <a:rPr lang="vi-VN" b="1" i="1" dirty="0" smtClean="0"/>
              <a:t>2030</a:t>
            </a:r>
            <a:endParaRPr lang="ro-RO" b="1" i="1" dirty="0" smtClean="0"/>
          </a:p>
          <a:p>
            <a:pPr algn="just" fontAlgn="base"/>
            <a:r>
              <a:rPr lang="vi-VN" dirty="0" smtClean="0"/>
              <a:t>Eliminarea </a:t>
            </a:r>
            <a:r>
              <a:rPr lang="vi-VN" dirty="0"/>
              <a:t>tuturor formelor de discriminare împotriva tuturor femeilor și fetelor de </a:t>
            </a:r>
            <a:r>
              <a:rPr lang="vi-VN" dirty="0" smtClean="0"/>
              <a:t>pretutindeni</a:t>
            </a:r>
            <a:r>
              <a:rPr lang="ro-RO" dirty="0" smtClean="0"/>
              <a:t>;</a:t>
            </a:r>
            <a:endParaRPr lang="vi-VN" dirty="0"/>
          </a:p>
          <a:p>
            <a:pPr algn="just" fontAlgn="base"/>
            <a:r>
              <a:rPr lang="vi-VN" dirty="0" smtClean="0"/>
              <a:t>Eliminarea </a:t>
            </a:r>
            <a:r>
              <a:rPr lang="vi-VN" dirty="0"/>
              <a:t>tuturor formelor de violență împotriva femeilor și fetelor, în sferele publice și private, inclusiv a traficului, exploatării sexuale și a altor tipuri de </a:t>
            </a:r>
            <a:r>
              <a:rPr lang="vi-VN" dirty="0" smtClean="0"/>
              <a:t>exploatare</a:t>
            </a:r>
            <a:r>
              <a:rPr lang="ro-RO" dirty="0" smtClean="0"/>
              <a:t>;</a:t>
            </a:r>
            <a:endParaRPr lang="vi-VN" dirty="0"/>
          </a:p>
          <a:p>
            <a:pPr algn="just" fontAlgn="base"/>
            <a:r>
              <a:rPr lang="vi-VN" dirty="0" smtClean="0"/>
              <a:t>Eliminarea </a:t>
            </a:r>
            <a:r>
              <a:rPr lang="vi-VN" dirty="0"/>
              <a:t>tuturor practicilor dăunătoare, precum căsătoriile cu copii, timpurii și forțate, cât și mutilarea genitală a </a:t>
            </a:r>
            <a:r>
              <a:rPr lang="vi-VN" dirty="0" smtClean="0"/>
              <a:t>femeilor</a:t>
            </a:r>
            <a:r>
              <a:rPr lang="ro-RO" dirty="0" smtClean="0"/>
              <a:t>;</a:t>
            </a:r>
            <a:endParaRPr lang="vi-VN" dirty="0"/>
          </a:p>
          <a:p>
            <a:pPr algn="just" fontAlgn="base"/>
            <a:r>
              <a:rPr lang="vi-VN" dirty="0" smtClean="0"/>
              <a:t>Recunoașterea </a:t>
            </a:r>
            <a:r>
              <a:rPr lang="vi-VN" dirty="0"/>
              <a:t>și aprecierea îngrijirii neremunerate și a muncii casnice prin furnizarea de servicii publice, infrastructură și politici de protecție socială și promovarea responsabilității partajate în gospodărie și familie, după caz la nivel </a:t>
            </a:r>
            <a:r>
              <a:rPr lang="vi-VN" dirty="0" smtClean="0"/>
              <a:t>național</a:t>
            </a:r>
            <a:r>
              <a:rPr lang="ro-RO" dirty="0" smtClean="0"/>
              <a:t>;</a:t>
            </a:r>
            <a:endParaRPr lang="vi-VN" dirty="0"/>
          </a:p>
          <a:p>
            <a:pPr algn="just" fontAlgn="base"/>
            <a:r>
              <a:rPr lang="vi-VN" dirty="0" smtClean="0"/>
              <a:t>Asigurarea </a:t>
            </a:r>
            <a:r>
              <a:rPr lang="vi-VN" dirty="0"/>
              <a:t>participării depline și eficiente a femeilor și a egalității de șanse la ocuparea de posturi de conducere la toate nivelurile de luare a deciziilor în viața politică, economică și </a:t>
            </a:r>
            <a:r>
              <a:rPr lang="vi-VN" dirty="0" smtClean="0"/>
              <a:t>publică</a:t>
            </a:r>
            <a:r>
              <a:rPr lang="ro-RO" dirty="0" smtClean="0"/>
              <a:t>;</a:t>
            </a:r>
            <a:endParaRPr lang="vi-VN" dirty="0"/>
          </a:p>
          <a:p>
            <a:pPr algn="just" fontAlgn="base"/>
            <a:r>
              <a:rPr lang="vi-VN" dirty="0" smtClean="0"/>
              <a:t>Asigurarea </a:t>
            </a:r>
            <a:r>
              <a:rPr lang="vi-VN" dirty="0"/>
              <a:t>accesului universal la sănătatea sexuală și reproductivă și a drepturilor reproductive, în conformitate cu prevederile Programului de acțiuni al Conferinței Internaționale pentru Populație și Dezvoltare și ale Platformei de acțiune de la Beijing și a documentelor finale ale conferințelor de revizuire ale </a:t>
            </a:r>
            <a:r>
              <a:rPr lang="vi-VN" dirty="0" smtClean="0"/>
              <a:t>acestora</a:t>
            </a:r>
            <a:r>
              <a:rPr lang="ro-RO" dirty="0" smtClean="0"/>
              <a:t>.</a:t>
            </a:r>
            <a:endParaRPr lang="vi-VN" dirty="0"/>
          </a:p>
          <a:p>
            <a:pPr marL="68580" indent="0">
              <a:buNone/>
            </a:pPr>
            <a:endParaRPr lang="en-US" b="1" i="1" dirty="0"/>
          </a:p>
          <a:p>
            <a:endParaRPr lang="en-US" dirty="0"/>
          </a:p>
        </p:txBody>
      </p:sp>
    </p:spTree>
    <p:extLst>
      <p:ext uri="{BB962C8B-B14F-4D97-AF65-F5344CB8AC3E}">
        <p14:creationId xmlns:p14="http://schemas.microsoft.com/office/powerpoint/2010/main" val="1160153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92500" lnSpcReduction="20000"/>
          </a:bodyPr>
          <a:lstStyle/>
          <a:p>
            <a:pPr algn="just" fontAlgn="base"/>
            <a:r>
              <a:rPr lang="vi-VN" b="1" cap="all" dirty="0"/>
              <a:t>OBIECTIVUL 6: APĂ CURATĂ ŞI SANITAŢIE</a:t>
            </a:r>
          </a:p>
          <a:p>
            <a:pPr marL="68580" indent="0" algn="just" fontAlgn="base">
              <a:buNone/>
            </a:pPr>
            <a:r>
              <a:rPr lang="ro-RO" dirty="0" smtClean="0"/>
              <a:t>	</a:t>
            </a:r>
            <a:r>
              <a:rPr lang="vi-VN" dirty="0" smtClean="0"/>
              <a:t>Asigurarea </a:t>
            </a:r>
            <a:r>
              <a:rPr lang="vi-VN" dirty="0"/>
              <a:t>disponibilităţii şi managementului durabil al apei şi sanitaţie pentru </a:t>
            </a:r>
            <a:r>
              <a:rPr lang="vi-VN" dirty="0" smtClean="0"/>
              <a:t>toţi</a:t>
            </a:r>
            <a:r>
              <a:rPr lang="ro-RO" dirty="0" smtClean="0"/>
              <a:t>.</a:t>
            </a:r>
            <a:endParaRPr lang="vi-VN" dirty="0"/>
          </a:p>
          <a:p>
            <a:pPr marL="68580" indent="0" algn="just" fontAlgn="base">
              <a:buNone/>
            </a:pPr>
            <a:r>
              <a:rPr lang="ro-RO" dirty="0" smtClean="0"/>
              <a:t>	</a:t>
            </a:r>
            <a:r>
              <a:rPr lang="vi-VN" dirty="0" smtClean="0"/>
              <a:t>Asigurarea </a:t>
            </a:r>
            <a:r>
              <a:rPr lang="vi-VN" dirty="0"/>
              <a:t>disponibilităţii şi managementului durabil al apei, respectiv sanitaţie pentru toţi sunt aspirații fundamentale ale cetăţenilor. Este responsabilitatea statului asigurarea disponibilităţii apei şi sanitaţiei pentru toţi.</a:t>
            </a:r>
          </a:p>
          <a:p>
            <a:endParaRPr lang="en-US" dirty="0"/>
          </a:p>
        </p:txBody>
      </p:sp>
    </p:spTree>
    <p:extLst>
      <p:ext uri="{BB962C8B-B14F-4D97-AF65-F5344CB8AC3E}">
        <p14:creationId xmlns:p14="http://schemas.microsoft.com/office/powerpoint/2010/main" val="21396713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55000" lnSpcReduction="20000"/>
          </a:bodyPr>
          <a:lstStyle/>
          <a:p>
            <a:pPr marL="68580" indent="0">
              <a:buNone/>
            </a:pPr>
            <a:r>
              <a:rPr lang="ro-RO" b="1" i="1" dirty="0" smtClean="0"/>
              <a:t>	Ț</a:t>
            </a:r>
            <a:r>
              <a:rPr lang="vi-VN" b="1" i="1" dirty="0"/>
              <a:t>INTE </a:t>
            </a:r>
            <a:r>
              <a:rPr lang="vi-VN" b="1" i="1" dirty="0" smtClean="0"/>
              <a:t>2030</a:t>
            </a:r>
            <a:endParaRPr lang="ro-RO" b="1" i="1" dirty="0" smtClean="0"/>
          </a:p>
          <a:p>
            <a:pPr algn="just" fontAlgn="base">
              <a:buClrTx/>
              <a:buSzPct val="107000"/>
              <a:buFont typeface="Arial" pitchFamily="34" charset="0"/>
              <a:buChar char="•"/>
            </a:pPr>
            <a:r>
              <a:rPr lang="vi-VN" dirty="0" smtClean="0"/>
              <a:t>realizarea </a:t>
            </a:r>
            <a:r>
              <a:rPr lang="vi-VN" dirty="0"/>
              <a:t>accesului universal și echitabil la apă potabilă sigură și la prețuri accesibile pentru </a:t>
            </a:r>
            <a:r>
              <a:rPr lang="vi-VN" dirty="0" smtClean="0"/>
              <a:t>toți</a:t>
            </a:r>
            <a:r>
              <a:rPr lang="ro-RO" dirty="0" smtClean="0"/>
              <a:t>;</a:t>
            </a:r>
            <a:endParaRPr lang="vi-VN" dirty="0"/>
          </a:p>
          <a:p>
            <a:pPr algn="just" fontAlgn="base">
              <a:buClrTx/>
              <a:buSzPct val="107000"/>
              <a:buFont typeface="Arial" pitchFamily="34" charset="0"/>
              <a:buChar char="•"/>
            </a:pPr>
            <a:r>
              <a:rPr lang="vi-VN" dirty="0" smtClean="0"/>
              <a:t>realizarea </a:t>
            </a:r>
            <a:r>
              <a:rPr lang="vi-VN" dirty="0"/>
              <a:t>accesului la condiții sanitare și de igienă adecvate și echitabile pentru toți și eliminarea defecării în aer liber, acordând o atenție specială nevoilor femeilor și fetelor și celor în situații </a:t>
            </a:r>
            <a:r>
              <a:rPr lang="vi-VN" dirty="0" smtClean="0"/>
              <a:t>vulnerabile</a:t>
            </a:r>
            <a:r>
              <a:rPr lang="ro-RO" dirty="0" smtClean="0"/>
              <a:t>;</a:t>
            </a:r>
            <a:endParaRPr lang="vi-VN" dirty="0"/>
          </a:p>
          <a:p>
            <a:pPr algn="just" fontAlgn="base">
              <a:buClrTx/>
              <a:buSzPct val="107000"/>
              <a:buFont typeface="Arial" pitchFamily="34" charset="0"/>
              <a:buChar char="•"/>
            </a:pPr>
            <a:r>
              <a:rPr lang="vi-VN" dirty="0" smtClean="0"/>
              <a:t>îmbunătățirea </a:t>
            </a:r>
            <a:r>
              <a:rPr lang="vi-VN" dirty="0"/>
              <a:t>calității apei prin reducerea poluării, eliminarea depozitării deșeurilor și reducerea la minimum a  produselor chimice și materialelor periculoase, înjumătățind proporția apelor uzate netratate și sporind substanțial reciclarea și reutilizarea sigură la nivel </a:t>
            </a:r>
            <a:r>
              <a:rPr lang="vi-VN" dirty="0" smtClean="0"/>
              <a:t>global</a:t>
            </a:r>
            <a:r>
              <a:rPr lang="ro-RO" dirty="0" smtClean="0"/>
              <a:t>;</a:t>
            </a:r>
            <a:endParaRPr lang="vi-VN" dirty="0"/>
          </a:p>
          <a:p>
            <a:pPr algn="just" fontAlgn="base">
              <a:buClrTx/>
              <a:buSzPct val="107000"/>
              <a:buFont typeface="Arial" pitchFamily="34" charset="0"/>
              <a:buChar char="•"/>
            </a:pPr>
            <a:r>
              <a:rPr lang="vi-VN" dirty="0" smtClean="0"/>
              <a:t>creșterea </a:t>
            </a:r>
            <a:r>
              <a:rPr lang="vi-VN" dirty="0"/>
              <a:t>substanțială a eficienței de utilizare a apei în toate sectoarele și asigurarea unui proces durabil de captare și furnizare a apei potabile, pentru a face față deficitului de apă și pentru a reduce substanțial numărul de persoane care suferă de deficit de </a:t>
            </a:r>
            <a:r>
              <a:rPr lang="vi-VN" dirty="0" smtClean="0"/>
              <a:t>apă</a:t>
            </a:r>
            <a:r>
              <a:rPr lang="ro-RO" dirty="0" smtClean="0"/>
              <a:t>;</a:t>
            </a:r>
            <a:endParaRPr lang="vi-VN" dirty="0"/>
          </a:p>
          <a:p>
            <a:pPr algn="just" fontAlgn="base">
              <a:buClrTx/>
              <a:buSzPct val="107000"/>
              <a:buFont typeface="Arial" pitchFamily="34" charset="0"/>
              <a:buChar char="•"/>
            </a:pPr>
            <a:r>
              <a:rPr lang="vi-VN" dirty="0" smtClean="0"/>
              <a:t>implementarea </a:t>
            </a:r>
            <a:r>
              <a:rPr lang="vi-VN" dirty="0"/>
              <a:t>managementului integrat al resurselor de apă la toate nivelurile, inclusiv, dacă este cazul, prin cooperarea </a:t>
            </a:r>
            <a:r>
              <a:rPr lang="vi-VN" dirty="0" smtClean="0"/>
              <a:t>transfrontalieră</a:t>
            </a:r>
            <a:r>
              <a:rPr lang="ro-RO" dirty="0" smtClean="0"/>
              <a:t>;</a:t>
            </a:r>
            <a:endParaRPr lang="vi-VN" dirty="0"/>
          </a:p>
          <a:p>
            <a:pPr algn="just" fontAlgn="base">
              <a:buClrTx/>
              <a:buSzPct val="107000"/>
              <a:buFont typeface="Arial" pitchFamily="34" charset="0"/>
              <a:buChar char="•"/>
            </a:pPr>
            <a:r>
              <a:rPr lang="vi-VN" dirty="0" smtClean="0"/>
              <a:t>protejarea </a:t>
            </a:r>
            <a:r>
              <a:rPr lang="vi-VN" dirty="0"/>
              <a:t>și restabilirea ecosistemelor legate de apă, inclusiv munți, păduri, zone umede, râuri, rezervoare acvifere și </a:t>
            </a:r>
            <a:r>
              <a:rPr lang="vi-VN" dirty="0" smtClean="0"/>
              <a:t>lacuri</a:t>
            </a:r>
            <a:r>
              <a:rPr lang="ro-RO" dirty="0" smtClean="0"/>
              <a:t>.</a:t>
            </a:r>
            <a:endParaRPr lang="vi-VN" dirty="0"/>
          </a:p>
          <a:p>
            <a:pPr marL="68580" indent="0">
              <a:buNone/>
            </a:pPr>
            <a:endParaRPr lang="ro-RO" b="1" i="1" dirty="0"/>
          </a:p>
          <a:p>
            <a:pPr marL="68580" indent="0">
              <a:buNone/>
            </a:pPr>
            <a:endParaRPr lang="en-US" dirty="0"/>
          </a:p>
        </p:txBody>
      </p:sp>
    </p:spTree>
    <p:extLst>
      <p:ext uri="{BB962C8B-B14F-4D97-AF65-F5344CB8AC3E}">
        <p14:creationId xmlns:p14="http://schemas.microsoft.com/office/powerpoint/2010/main" val="18282831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lstStyle/>
          <a:p>
            <a:pPr algn="just"/>
            <a:r>
              <a:rPr lang="it-IT" b="1" cap="all" dirty="0"/>
              <a:t>OBIECTIVUL 7: ENERGIE CURATĂ ŞI LA PREŢURI ACCESIBILE</a:t>
            </a:r>
          </a:p>
          <a:p>
            <a:pPr marL="68580" indent="0" algn="just">
              <a:buNone/>
            </a:pPr>
            <a:r>
              <a:rPr lang="vi-VN" dirty="0"/>
              <a:t>Asigurarea accesului tuturor la energie la prețuri accesibile, într-un mod sigur, durabil și modern. 3 milioane de oameni la nivel global utilizează încă sursele tradiționale de energie, bazate în principal pe cărbune și gaze naturale.</a:t>
            </a:r>
            <a:endParaRPr lang="en-US" dirty="0"/>
          </a:p>
        </p:txBody>
      </p:sp>
    </p:spTree>
    <p:extLst>
      <p:ext uri="{BB962C8B-B14F-4D97-AF65-F5344CB8AC3E}">
        <p14:creationId xmlns:p14="http://schemas.microsoft.com/office/powerpoint/2010/main" val="2344155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85000" lnSpcReduction="20000"/>
          </a:bodyPr>
          <a:lstStyle/>
          <a:p>
            <a:pPr marL="68580" indent="0">
              <a:buNone/>
            </a:pPr>
            <a:r>
              <a:rPr lang="ro-RO" b="1" i="1" dirty="0" smtClean="0"/>
              <a:t>	Ț</a:t>
            </a:r>
            <a:r>
              <a:rPr lang="vi-VN" b="1" i="1" dirty="0"/>
              <a:t>INTE </a:t>
            </a:r>
            <a:r>
              <a:rPr lang="vi-VN" b="1" i="1" dirty="0" smtClean="0"/>
              <a:t>2030</a:t>
            </a:r>
            <a:endParaRPr lang="ro-RO" b="1" i="1" dirty="0" smtClean="0"/>
          </a:p>
          <a:p>
            <a:pPr algn="just">
              <a:buClrTx/>
              <a:buFont typeface="Arial" pitchFamily="34" charset="0"/>
              <a:buChar char="•"/>
            </a:pPr>
            <a:r>
              <a:rPr lang="vi-VN" dirty="0" smtClean="0"/>
              <a:t>Extinderea </a:t>
            </a:r>
            <a:r>
              <a:rPr lang="vi-VN" dirty="0"/>
              <a:t>rețelelor de transport și distribuție pentru energie electrică și gaze naturale în vedea asigurării accesului consumatorilor casnici, industriali și comerciali la surse sigure de energie la prețuri acceptabile </a:t>
            </a:r>
            <a:endParaRPr lang="ro-RO" dirty="0" smtClean="0"/>
          </a:p>
          <a:p>
            <a:pPr algn="just">
              <a:buClrTx/>
              <a:buFont typeface="Arial" pitchFamily="34" charset="0"/>
              <a:buChar char="•"/>
            </a:pPr>
            <a:r>
              <a:rPr lang="vi-VN" dirty="0" smtClean="0"/>
              <a:t>Decuplarea </a:t>
            </a:r>
            <a:r>
              <a:rPr lang="vi-VN" dirty="0"/>
              <a:t>creșterii economice de procesul de epuizare a resurselor și de degradare a mediului prin sporirea considerabilă a eficienței energetice (cu minimum 27% comparativ cu scenariul de status-quo) și folosirea extinsă a schemei EU ETS în condiții de piață previzibile și stabile</a:t>
            </a:r>
            <a:endParaRPr lang="ro-RO" b="1" i="1" dirty="0"/>
          </a:p>
          <a:p>
            <a:endParaRPr lang="en-US" dirty="0"/>
          </a:p>
        </p:txBody>
      </p:sp>
    </p:spTree>
    <p:extLst>
      <p:ext uri="{BB962C8B-B14F-4D97-AF65-F5344CB8AC3E}">
        <p14:creationId xmlns:p14="http://schemas.microsoft.com/office/powerpoint/2010/main" val="8071151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85000" lnSpcReduction="10000"/>
          </a:bodyPr>
          <a:lstStyle/>
          <a:p>
            <a:pPr algn="just">
              <a:buClrTx/>
              <a:buSzPct val="100000"/>
              <a:buFont typeface="Arial" pitchFamily="34" charset="0"/>
              <a:buChar char="•"/>
            </a:pPr>
            <a:r>
              <a:rPr lang="vi-VN" dirty="0" smtClean="0"/>
              <a:t>Creşterea </a:t>
            </a:r>
            <a:r>
              <a:rPr lang="vi-VN" dirty="0"/>
              <a:t>ponderii surselor de energie regenerabilă și a combustibililor cu conținut scăzut de carbon în sectorul transporturilor (autovehicule electrice), inclusiv combustibili </a:t>
            </a:r>
            <a:r>
              <a:rPr lang="vi-VN" dirty="0" smtClean="0"/>
              <a:t>alternativi</a:t>
            </a:r>
            <a:r>
              <a:rPr lang="ro-RO" dirty="0" smtClean="0"/>
              <a:t>;</a:t>
            </a:r>
          </a:p>
          <a:p>
            <a:pPr algn="just">
              <a:buClrTx/>
              <a:buSzPct val="100000"/>
              <a:buFont typeface="Arial" pitchFamily="34" charset="0"/>
              <a:buChar char="•"/>
            </a:pPr>
            <a:r>
              <a:rPr lang="vi-VN" dirty="0" smtClean="0"/>
              <a:t>Asigurarea </a:t>
            </a:r>
            <a:r>
              <a:rPr lang="vi-VN" dirty="0"/>
              <a:t>unui cadru de reglementare stabil și transparent în domeniul eficienței energetice în vederea atragerii </a:t>
            </a:r>
            <a:r>
              <a:rPr lang="vi-VN" dirty="0" smtClean="0"/>
              <a:t>investițiilor</a:t>
            </a:r>
            <a:r>
              <a:rPr lang="ro-RO" dirty="0" smtClean="0"/>
              <a:t>;</a:t>
            </a:r>
            <a:r>
              <a:rPr lang="vi-VN" dirty="0" smtClean="0"/>
              <a:t> </a:t>
            </a:r>
            <a:endParaRPr lang="ro-RO" dirty="0" smtClean="0"/>
          </a:p>
          <a:p>
            <a:pPr algn="just">
              <a:buClrTx/>
              <a:buSzPct val="100000"/>
              <a:buFont typeface="Arial" pitchFamily="34" charset="0"/>
              <a:buChar char="•"/>
            </a:pPr>
            <a:r>
              <a:rPr lang="vi-VN" dirty="0" smtClean="0"/>
              <a:t>Susținerea </a:t>
            </a:r>
            <a:r>
              <a:rPr lang="vi-VN" dirty="0"/>
              <a:t>strategică a ponderii energiei electrice în totalul consumului casnic, industrial și în transporturi prin stabilirea unor norme de performanță pentru instalații și </a:t>
            </a:r>
            <a:r>
              <a:rPr lang="vi-VN" dirty="0" smtClean="0"/>
              <a:t>aparatură</a:t>
            </a:r>
            <a:r>
              <a:rPr lang="ro-RO" dirty="0" smtClean="0"/>
              <a:t>.</a:t>
            </a:r>
            <a:endParaRPr lang="en-US" dirty="0"/>
          </a:p>
        </p:txBody>
      </p:sp>
    </p:spTree>
    <p:extLst>
      <p:ext uri="{BB962C8B-B14F-4D97-AF65-F5344CB8AC3E}">
        <p14:creationId xmlns:p14="http://schemas.microsoft.com/office/powerpoint/2010/main" val="38206876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77500" lnSpcReduction="20000"/>
          </a:bodyPr>
          <a:lstStyle/>
          <a:p>
            <a:pPr marL="68580" indent="0">
              <a:buNone/>
            </a:pPr>
            <a:r>
              <a:rPr lang="vi-VN" b="1" dirty="0" smtClean="0"/>
              <a:t>OBIECTIVUL 8: MUNCĂ DECENTĂ ȘI CREȘTERE ECONOMICĂ</a:t>
            </a:r>
            <a:r>
              <a:rPr lang="ro-RO" dirty="0"/>
              <a:t>	</a:t>
            </a:r>
            <a:r>
              <a:rPr lang="vi-VN" dirty="0" smtClean="0"/>
              <a:t> </a:t>
            </a:r>
            <a:endParaRPr lang="ro-RO" dirty="0" smtClean="0"/>
          </a:p>
          <a:p>
            <a:pPr marL="68580" indent="0" algn="just">
              <a:buNone/>
            </a:pPr>
            <a:r>
              <a:rPr lang="ro-RO" dirty="0" smtClean="0"/>
              <a:t>	</a:t>
            </a:r>
            <a:r>
              <a:rPr lang="vi-VN" dirty="0" smtClean="0"/>
              <a:t>Promovarea </a:t>
            </a:r>
            <a:r>
              <a:rPr lang="vi-VN" dirty="0"/>
              <a:t>unei creșteri economice susținute, deschisă tuturor și durabilă, a ocupării depline și productive a forței de muncă și asigurarea de locuri de muncă decente pentru toți Dezvoltarea durabilă încurajează delimitarea creșterii economice de impactul negativ asupra mediului și asupra societății. </a:t>
            </a:r>
            <a:endParaRPr lang="ro-RO" dirty="0" smtClean="0"/>
          </a:p>
          <a:p>
            <a:pPr marL="68580" indent="0" algn="just">
              <a:buNone/>
            </a:pPr>
            <a:r>
              <a:rPr lang="ro-RO" dirty="0"/>
              <a:t>	</a:t>
            </a:r>
            <a:r>
              <a:rPr lang="vi-VN" dirty="0" smtClean="0"/>
              <a:t>Obiectivul </a:t>
            </a:r>
            <a:r>
              <a:rPr lang="vi-VN" dirty="0"/>
              <a:t>urmărește creșterea economică durabilă și promovează munca și un trai decent pentru toți, indiferent de gen, locație geografică și descendență. Devine vitală implementarea principiului „nimeni nu rămâne în urmă”.</a:t>
            </a:r>
            <a:endParaRPr lang="en-US" dirty="0"/>
          </a:p>
        </p:txBody>
      </p:sp>
    </p:spTree>
    <p:extLst>
      <p:ext uri="{BB962C8B-B14F-4D97-AF65-F5344CB8AC3E}">
        <p14:creationId xmlns:p14="http://schemas.microsoft.com/office/powerpoint/2010/main" val="26493052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55000" lnSpcReduction="20000"/>
          </a:bodyPr>
          <a:lstStyle/>
          <a:p>
            <a:pPr marL="68580" indent="0">
              <a:buNone/>
            </a:pPr>
            <a:r>
              <a:rPr lang="ro-RO" dirty="0" smtClean="0"/>
              <a:t>	</a:t>
            </a:r>
            <a:r>
              <a:rPr lang="vi-VN" b="1" i="1" dirty="0" smtClean="0"/>
              <a:t>Ținte 2030</a:t>
            </a:r>
            <a:endParaRPr lang="ro-RO" b="1" i="1" dirty="0" smtClean="0"/>
          </a:p>
          <a:p>
            <a:pPr algn="just">
              <a:buClrTx/>
              <a:buSzPct val="112000"/>
              <a:buFont typeface="Arial" pitchFamily="34" charset="0"/>
              <a:buChar char="•"/>
            </a:pPr>
            <a:r>
              <a:rPr lang="vi-VN" dirty="0" smtClean="0"/>
              <a:t>Păstrarea </a:t>
            </a:r>
            <a:r>
              <a:rPr lang="vi-VN" dirty="0"/>
              <a:t>în continuare a unui ritm al creșterii PIB superior față de media UE pentru a susține efortul de reducere a decalajelor în comparație cu țările europene avansate, paralel cu aplicarea principiilor dezvoltării durabile și îmbunătățirea constantă a nivelului de trai al populației </a:t>
            </a:r>
            <a:endParaRPr lang="ro-RO" dirty="0" smtClean="0"/>
          </a:p>
          <a:p>
            <a:pPr algn="just">
              <a:buClrTx/>
              <a:buSzPct val="112000"/>
              <a:buFont typeface="Arial" pitchFamily="34" charset="0"/>
              <a:buChar char="•"/>
            </a:pPr>
            <a:r>
              <a:rPr lang="vi-VN" dirty="0" smtClean="0"/>
              <a:t>Promovarea </a:t>
            </a:r>
            <a:r>
              <a:rPr lang="vi-VN" dirty="0"/>
              <a:t>unor politici orientate spre dezvoltare care susțin activitățile productive, crearea locurilor de muncă decente, antreprenorialul prin start-up, creativitatea și inovația, și care încurajează formalizarea și creșterea întreprinderilor micro, mici și mijlocii, inclusiv prin acces la servicii </a:t>
            </a:r>
            <a:r>
              <a:rPr lang="vi-VN" dirty="0" smtClean="0"/>
              <a:t>financiare</a:t>
            </a:r>
            <a:endParaRPr lang="ro-RO" dirty="0" smtClean="0"/>
          </a:p>
          <a:p>
            <a:pPr algn="just">
              <a:buClrTx/>
              <a:buSzPct val="112000"/>
              <a:buFont typeface="Arial" pitchFamily="34" charset="0"/>
              <a:buChar char="•"/>
            </a:pPr>
            <a:r>
              <a:rPr lang="vi-VN" dirty="0" smtClean="0"/>
              <a:t>Atingerea </a:t>
            </a:r>
            <a:r>
              <a:rPr lang="vi-VN" dirty="0"/>
              <a:t>unor niveluri mai ridicate ale productivității prin diversificare, modernizarea tehnologică și inovație, inclusiv prin accent pe sectoarele cu valoare adăugată sporită și utilizarea intensivă a forței de muncă </a:t>
            </a:r>
            <a:endParaRPr lang="ro-RO" dirty="0" smtClean="0"/>
          </a:p>
          <a:p>
            <a:pPr algn="just">
              <a:buClrTx/>
              <a:buSzPct val="112000"/>
              <a:buFont typeface="Arial" pitchFamily="34" charset="0"/>
              <a:buChar char="•"/>
            </a:pPr>
            <a:r>
              <a:rPr lang="vi-VN" dirty="0" smtClean="0"/>
              <a:t>Realizarea </a:t>
            </a:r>
            <a:r>
              <a:rPr lang="vi-VN" dirty="0"/>
              <a:t>unui turism competitiv pe termen lung, dezvoltarea agroturismului, ecoturismului, turismului rural, balnear și cultural și îmbunătățirea imaginii României ca destinație </a:t>
            </a:r>
            <a:r>
              <a:rPr lang="vi-VN" dirty="0" smtClean="0"/>
              <a:t>turistică</a:t>
            </a:r>
            <a:endParaRPr lang="ro-RO" dirty="0" smtClean="0"/>
          </a:p>
          <a:p>
            <a:pPr algn="just">
              <a:buClrTx/>
              <a:buSzPct val="112000"/>
              <a:buFont typeface="Arial" pitchFamily="34" charset="0"/>
              <a:buChar char="•"/>
            </a:pPr>
            <a:r>
              <a:rPr lang="vi-VN" dirty="0" smtClean="0"/>
              <a:t>Consolidarea </a:t>
            </a:r>
            <a:r>
              <a:rPr lang="vi-VN" dirty="0"/>
              <a:t>capacității instituțiilor financiare interne pentru a încuraja și a extinde accesul la servicii bancare, de asigurări și servicii financiare pentru toți</a:t>
            </a:r>
            <a:endParaRPr lang="en-US" dirty="0"/>
          </a:p>
        </p:txBody>
      </p:sp>
    </p:spTree>
    <p:extLst>
      <p:ext uri="{BB962C8B-B14F-4D97-AF65-F5344CB8AC3E}">
        <p14:creationId xmlns:p14="http://schemas.microsoft.com/office/powerpoint/2010/main" val="18224945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lstStyle/>
          <a:p>
            <a:pPr marL="68580" indent="0">
              <a:buNone/>
            </a:pPr>
            <a:r>
              <a:rPr lang="vi-VN" b="1" dirty="0" smtClean="0"/>
              <a:t>OBIECTIVUL 9: INDUSTRIE, INOVAȚIE ȘI INFRASTRUCTURĂ</a:t>
            </a:r>
            <a:endParaRPr lang="en-US" b="1" dirty="0" smtClean="0"/>
          </a:p>
          <a:p>
            <a:pPr marL="68580" indent="0" algn="just">
              <a:buNone/>
            </a:pPr>
            <a:r>
              <a:rPr lang="vi-VN" dirty="0"/>
              <a:t>Evoluția societății a impus un mod de viață accelerat, în care pot fi competitive doar acele ţări care încurajează inovația, pe lângă o infrastructură rezilientă și o industrie durabilă. </a:t>
            </a:r>
            <a:endParaRPr lang="en-US" b="1" dirty="0"/>
          </a:p>
        </p:txBody>
      </p:sp>
    </p:spTree>
    <p:extLst>
      <p:ext uri="{BB962C8B-B14F-4D97-AF65-F5344CB8AC3E}">
        <p14:creationId xmlns:p14="http://schemas.microsoft.com/office/powerpoint/2010/main" val="16744622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77500" lnSpcReduction="20000"/>
          </a:bodyPr>
          <a:lstStyle/>
          <a:p>
            <a:pPr marL="68580" indent="0">
              <a:buNone/>
            </a:pPr>
            <a:r>
              <a:rPr lang="en-US" b="1" i="1" dirty="0" smtClean="0"/>
              <a:t>	</a:t>
            </a:r>
            <a:r>
              <a:rPr lang="vi-VN" b="1" i="1" dirty="0" smtClean="0"/>
              <a:t>Ținte 2030</a:t>
            </a:r>
            <a:endParaRPr lang="en-US" b="1" i="1" dirty="0" smtClean="0"/>
          </a:p>
          <a:p>
            <a:pPr algn="just">
              <a:buClrTx/>
              <a:buSzPct val="117000"/>
              <a:buFont typeface="Arial" pitchFamily="34" charset="0"/>
              <a:buChar char="•"/>
            </a:pPr>
            <a:r>
              <a:rPr lang="vi-VN" dirty="0"/>
              <a:t>Modernizarea și dezvoltarea infrastructurii calitative, fiabile, durabile și puternice, inclusiv infrastructura regională și transfrontalieră, pentru a sprijini dezvoltarea economică și bunăstarea oamenilor, cu accent pe accesul larg și echitabil pentru </a:t>
            </a:r>
            <a:r>
              <a:rPr lang="vi-VN" dirty="0" smtClean="0"/>
              <a:t>toți</a:t>
            </a:r>
            <a:r>
              <a:rPr lang="en-US" dirty="0"/>
              <a:t>:</a:t>
            </a:r>
            <a:r>
              <a:rPr lang="vi-VN" dirty="0" smtClean="0"/>
              <a:t> </a:t>
            </a:r>
            <a:endParaRPr lang="en-US" dirty="0" smtClean="0"/>
          </a:p>
          <a:p>
            <a:pPr algn="just">
              <a:buClrTx/>
              <a:buSzPct val="117000"/>
              <a:buFont typeface="Arial" pitchFamily="34" charset="0"/>
              <a:buChar char="•"/>
            </a:pPr>
            <a:r>
              <a:rPr lang="vi-VN" dirty="0" smtClean="0"/>
              <a:t>Îmbunătățirea </a:t>
            </a:r>
            <a:r>
              <a:rPr lang="vi-VN" dirty="0"/>
              <a:t>siguranței </a:t>
            </a:r>
            <a:r>
              <a:rPr lang="vi-VN" dirty="0" smtClean="0"/>
              <a:t>rutiere</a:t>
            </a:r>
            <a:r>
              <a:rPr lang="ro-RO" dirty="0" smtClean="0"/>
              <a:t>;</a:t>
            </a:r>
            <a:r>
              <a:rPr lang="vi-VN" dirty="0" smtClean="0"/>
              <a:t> </a:t>
            </a:r>
            <a:endParaRPr lang="en-US" dirty="0" smtClean="0"/>
          </a:p>
          <a:p>
            <a:pPr algn="just">
              <a:buClrTx/>
              <a:buSzPct val="117000"/>
              <a:buFont typeface="Arial" pitchFamily="34" charset="0"/>
              <a:buChar char="•"/>
            </a:pPr>
            <a:r>
              <a:rPr lang="vi-VN" dirty="0" smtClean="0"/>
              <a:t>Reabilitarea </a:t>
            </a:r>
            <a:r>
              <a:rPr lang="vi-VN" dirty="0"/>
              <a:t>industriilor pentru a deveni durabile, cu eficiență sporită în utilizarea resurselor și adoptare sporită a tehnologiilor și proceselor industriale curate și ecologice, toate țările luând măsuri în conformitate cu capacitățile respective ale </a:t>
            </a:r>
            <a:r>
              <a:rPr lang="vi-VN" dirty="0" smtClean="0"/>
              <a:t>acestora</a:t>
            </a:r>
            <a:r>
              <a:rPr lang="ro-RO" dirty="0" smtClean="0"/>
              <a:t>;</a:t>
            </a:r>
            <a:endParaRPr lang="ro-RO" b="1" i="1" dirty="0"/>
          </a:p>
          <a:p>
            <a:pPr marL="68580" indent="0">
              <a:buNone/>
            </a:pPr>
            <a:endParaRPr lang="en-US" dirty="0"/>
          </a:p>
        </p:txBody>
      </p:sp>
    </p:spTree>
    <p:extLst>
      <p:ext uri="{BB962C8B-B14F-4D97-AF65-F5344CB8AC3E}">
        <p14:creationId xmlns:p14="http://schemas.microsoft.com/office/powerpoint/2010/main" val="23782280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Autofit/>
          </a:bodyPr>
          <a:lstStyle/>
          <a:p>
            <a:pPr algn="just">
              <a:buClrTx/>
              <a:buSzPct val="112000"/>
              <a:buFont typeface="Arial" pitchFamily="34" charset="0"/>
              <a:buChar char="•"/>
            </a:pPr>
            <a:r>
              <a:rPr lang="vi-VN" sz="1500" dirty="0"/>
              <a:t>Stimularea cu precădere a economiei digitale și investițiilor industriale care se situează în zona mai profitabilă a lanțului valoric, care fructifică și rezultatele eforturilor naționale de cercetare-dezvoltare-inovare și care se adresează unor piețe stabile și în </a:t>
            </a:r>
            <a:r>
              <a:rPr lang="vi-VN" sz="1500" dirty="0" smtClean="0"/>
              <a:t>creștere</a:t>
            </a:r>
            <a:r>
              <a:rPr lang="ro-RO" sz="1500" dirty="0" smtClean="0"/>
              <a:t>;</a:t>
            </a:r>
            <a:r>
              <a:rPr lang="vi-VN" sz="1500" dirty="0" smtClean="0"/>
              <a:t> </a:t>
            </a:r>
            <a:endParaRPr lang="ro-RO" sz="1500" dirty="0" smtClean="0"/>
          </a:p>
          <a:p>
            <a:pPr algn="just">
              <a:buClrTx/>
              <a:buSzPct val="112000"/>
              <a:buFont typeface="Arial" pitchFamily="34" charset="0"/>
              <a:buChar char="•"/>
            </a:pPr>
            <a:r>
              <a:rPr lang="vi-VN" sz="1500" dirty="0" smtClean="0"/>
              <a:t>Întărirea </a:t>
            </a:r>
            <a:r>
              <a:rPr lang="vi-VN" sz="1500" dirty="0"/>
              <a:t>cercetării științifice, modernizarea capacităților tehnologice ale sectoarelor industriale; încurajarea inovațiilor și creșterea semnificativă a numărului de angajați în cercetare și dezvoltare și sporirea cheltuielilor publice și private pentru cercetare și </a:t>
            </a:r>
            <a:r>
              <a:rPr lang="vi-VN" sz="1500" dirty="0" smtClean="0"/>
              <a:t>dezvoltare</a:t>
            </a:r>
            <a:r>
              <a:rPr lang="ro-RO" sz="1500" dirty="0" smtClean="0"/>
              <a:t>;</a:t>
            </a:r>
            <a:r>
              <a:rPr lang="vi-VN" sz="1500" dirty="0" smtClean="0"/>
              <a:t> </a:t>
            </a:r>
            <a:endParaRPr lang="ro-RO" sz="1500" dirty="0" smtClean="0"/>
          </a:p>
          <a:p>
            <a:pPr algn="just">
              <a:buClrTx/>
              <a:buSzPct val="112000"/>
              <a:buFont typeface="Arial" pitchFamily="34" charset="0"/>
              <a:buChar char="•"/>
            </a:pPr>
            <a:r>
              <a:rPr lang="vi-VN" sz="1500" dirty="0" smtClean="0"/>
              <a:t>Promovarea </a:t>
            </a:r>
            <a:r>
              <a:rPr lang="vi-VN" sz="1500" dirty="0"/>
              <a:t>industrializării incluzive și durabile și sporirea ratei de </a:t>
            </a:r>
            <a:r>
              <a:rPr lang="vi-VN" sz="1500" dirty="0" smtClean="0"/>
              <a:t>ocupare</a:t>
            </a:r>
            <a:r>
              <a:rPr lang="ro-RO" sz="1500" dirty="0" smtClean="0"/>
              <a:t>;</a:t>
            </a:r>
            <a:r>
              <a:rPr lang="vi-VN" sz="1500" dirty="0" smtClean="0"/>
              <a:t> </a:t>
            </a:r>
            <a:endParaRPr lang="ro-RO" sz="1500" dirty="0" smtClean="0"/>
          </a:p>
          <a:p>
            <a:pPr algn="just">
              <a:buClrTx/>
              <a:buSzPct val="112000"/>
              <a:buFont typeface="Arial" pitchFamily="34" charset="0"/>
              <a:buChar char="•"/>
            </a:pPr>
            <a:r>
              <a:rPr lang="vi-VN" sz="1500" dirty="0" smtClean="0"/>
              <a:t>Creșterea </a:t>
            </a:r>
            <a:r>
              <a:rPr lang="vi-VN" sz="1500" dirty="0"/>
              <a:t>accesului întreprinderilor mici industriale și de altă natură la servicii financiare, inclusiv la credite accesibile, și integrarea acestora în lanțuri valorice și piețe </a:t>
            </a:r>
            <a:r>
              <a:rPr lang="vi-VN" sz="1500" dirty="0" smtClean="0"/>
              <a:t>externe</a:t>
            </a:r>
            <a:r>
              <a:rPr lang="ro-RO" sz="1500" dirty="0" smtClean="0"/>
              <a:t>.</a:t>
            </a:r>
            <a:endParaRPr lang="en-US" sz="1500" dirty="0"/>
          </a:p>
        </p:txBody>
      </p:sp>
    </p:spTree>
    <p:extLst>
      <p:ext uri="{BB962C8B-B14F-4D97-AF65-F5344CB8AC3E}">
        <p14:creationId xmlns:p14="http://schemas.microsoft.com/office/powerpoint/2010/main" val="11009683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lstStyle/>
          <a:p>
            <a:pPr marL="68580" indent="0">
              <a:buNone/>
            </a:pPr>
            <a:r>
              <a:rPr lang="vi-VN" b="1" dirty="0" smtClean="0"/>
              <a:t>OBIECTIVUL 10: INEGALITĂȚI REDUSE</a:t>
            </a:r>
            <a:endParaRPr lang="ro-RO" b="1" dirty="0" smtClean="0"/>
          </a:p>
          <a:p>
            <a:pPr marL="68580" indent="0" algn="just">
              <a:buNone/>
            </a:pPr>
            <a:r>
              <a:rPr lang="vi-VN" dirty="0"/>
              <a:t>Inegalitatea este un obstacol în procesul de dezvoltare al unei societăți durabile. Inegalitatea apare în diferite domenii cum ar fi problemele de gen, dificultățile în educație, aspectele financiare etc</a:t>
            </a:r>
            <a:endParaRPr lang="en-US" b="1" dirty="0"/>
          </a:p>
        </p:txBody>
      </p:sp>
    </p:spTree>
    <p:extLst>
      <p:ext uri="{BB962C8B-B14F-4D97-AF65-F5344CB8AC3E}">
        <p14:creationId xmlns:p14="http://schemas.microsoft.com/office/powerpoint/2010/main" val="15812384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92500"/>
          </a:bodyPr>
          <a:lstStyle/>
          <a:p>
            <a:pPr marL="68580" indent="0">
              <a:buNone/>
            </a:pPr>
            <a:r>
              <a:rPr lang="ro-RO" b="1" i="1" dirty="0" smtClean="0"/>
              <a:t>	</a:t>
            </a:r>
            <a:r>
              <a:rPr lang="vi-VN" b="1" i="1" dirty="0" smtClean="0"/>
              <a:t>Ținte 2030</a:t>
            </a:r>
            <a:endParaRPr lang="ro-RO" b="1" i="1" dirty="0" smtClean="0"/>
          </a:p>
          <a:p>
            <a:pPr algn="just">
              <a:buClrTx/>
              <a:buSzPct val="106000"/>
              <a:buFont typeface="Arial" pitchFamily="34" charset="0"/>
              <a:buChar char="•"/>
            </a:pPr>
            <a:r>
              <a:rPr lang="vi-VN" dirty="0" smtClean="0"/>
              <a:t>Adoptarea </a:t>
            </a:r>
            <a:r>
              <a:rPr lang="vi-VN" dirty="0"/>
              <a:t>politicilor, în special fiscale, salariale și de protecție socială, în scopul reducerii progresive a inegalităților, respectiv a proporției grupurile </a:t>
            </a:r>
            <a:r>
              <a:rPr lang="vi-VN" dirty="0" smtClean="0"/>
              <a:t>dezavantajate</a:t>
            </a:r>
            <a:r>
              <a:rPr lang="ro-RO" dirty="0" smtClean="0"/>
              <a:t>;</a:t>
            </a:r>
          </a:p>
          <a:p>
            <a:pPr algn="just">
              <a:buClrTx/>
              <a:buSzPct val="106000"/>
              <a:buFont typeface="Arial" pitchFamily="34" charset="0"/>
              <a:buChar char="•"/>
            </a:pPr>
            <a:r>
              <a:rPr lang="vi-VN" dirty="0" smtClean="0"/>
              <a:t>Reducerea </a:t>
            </a:r>
            <a:r>
              <a:rPr lang="vi-VN" dirty="0"/>
              <a:t>discriminării prin acordarea de sprijin organizațiilor neguvernamentale care activează în domeniul drepturilor </a:t>
            </a:r>
            <a:r>
              <a:rPr lang="vi-VN" dirty="0" smtClean="0"/>
              <a:t>omului</a:t>
            </a:r>
            <a:r>
              <a:rPr lang="ro-RO" dirty="0" smtClean="0"/>
              <a:t>.</a:t>
            </a:r>
            <a:endParaRPr lang="en-US" dirty="0"/>
          </a:p>
        </p:txBody>
      </p:sp>
    </p:spTree>
    <p:extLst>
      <p:ext uri="{BB962C8B-B14F-4D97-AF65-F5344CB8AC3E}">
        <p14:creationId xmlns:p14="http://schemas.microsoft.com/office/powerpoint/2010/main" val="4321469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lstStyle/>
          <a:p>
            <a:pPr marL="68580" indent="0">
              <a:buNone/>
            </a:pPr>
            <a:r>
              <a:rPr lang="it-IT" b="1" dirty="0" smtClean="0"/>
              <a:t>OBIECTIVUL 11: ORAȘE ȘI COMUNITĂȚI DURABILE</a:t>
            </a:r>
            <a:endParaRPr lang="ro-RO" b="1" dirty="0" smtClean="0"/>
          </a:p>
          <a:p>
            <a:pPr marL="68580" indent="0" algn="just">
              <a:buNone/>
            </a:pPr>
            <a:r>
              <a:rPr lang="ro-RO" dirty="0" smtClean="0"/>
              <a:t>P</a:t>
            </a:r>
            <a:r>
              <a:rPr lang="vi-VN" dirty="0" smtClean="0"/>
              <a:t>roces</a:t>
            </a:r>
            <a:r>
              <a:rPr lang="ro-RO" dirty="0" smtClean="0"/>
              <a:t>ul</a:t>
            </a:r>
            <a:r>
              <a:rPr lang="vi-VN" dirty="0" smtClean="0"/>
              <a:t> </a:t>
            </a:r>
            <a:r>
              <a:rPr lang="vi-VN" dirty="0"/>
              <a:t>de urbanizare este într-o continuă creștere, obligând orașele să devină deschise tuturor, sigure, reziliente și durabile, pentru a face față schimbărilor socio-economice și de mediu.</a:t>
            </a:r>
            <a:endParaRPr lang="en-US" b="1" dirty="0"/>
          </a:p>
        </p:txBody>
      </p:sp>
    </p:spTree>
    <p:extLst>
      <p:ext uri="{BB962C8B-B14F-4D97-AF65-F5344CB8AC3E}">
        <p14:creationId xmlns:p14="http://schemas.microsoft.com/office/powerpoint/2010/main" val="20899631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62500" lnSpcReduction="20000"/>
          </a:bodyPr>
          <a:lstStyle/>
          <a:p>
            <a:pPr marL="68580" indent="0">
              <a:buNone/>
            </a:pPr>
            <a:r>
              <a:rPr lang="ro-RO" b="1" dirty="0" smtClean="0"/>
              <a:t>	</a:t>
            </a:r>
            <a:r>
              <a:rPr lang="vi-VN" b="1" i="1" dirty="0" smtClean="0"/>
              <a:t>Ținte 2030</a:t>
            </a:r>
            <a:endParaRPr lang="ro-RO" b="1" i="1" dirty="0" smtClean="0"/>
          </a:p>
          <a:p>
            <a:pPr algn="just">
              <a:buClrTx/>
              <a:buSzPct val="110000"/>
              <a:buFont typeface="Arial" pitchFamily="34" charset="0"/>
              <a:buChar char="•"/>
            </a:pPr>
            <a:r>
              <a:rPr lang="vi-VN" sz="2600" dirty="0" smtClean="0"/>
              <a:t>Asigurarea </a:t>
            </a:r>
            <a:r>
              <a:rPr lang="vi-VN" sz="2600" dirty="0"/>
              <a:t>accesului la condiții de locuire adecvate pentru toți </a:t>
            </a:r>
            <a:r>
              <a:rPr lang="vi-VN" sz="2600" dirty="0" smtClean="0"/>
              <a:t>cetățenii</a:t>
            </a:r>
            <a:r>
              <a:rPr lang="ro-RO" sz="2600" dirty="0" smtClean="0"/>
              <a:t>;</a:t>
            </a:r>
          </a:p>
          <a:p>
            <a:pPr algn="just">
              <a:buClrTx/>
              <a:buSzPct val="110000"/>
              <a:buFont typeface="Arial" pitchFamily="34" charset="0"/>
              <a:buChar char="•"/>
            </a:pPr>
            <a:r>
              <a:rPr lang="vi-VN" sz="2600" dirty="0" smtClean="0"/>
              <a:t>Asigurarea </a:t>
            </a:r>
            <a:r>
              <a:rPr lang="vi-VN" sz="2600" dirty="0"/>
              <a:t>accesului la sisteme de transport sigure, la prețuri echitabile, accesibile și durabile pentru toți, în special prin extinderea rețelelor de transport public, acordând o atenție deosebită nevoilor celor aflați în situații vulnerabile, femei, copii, persoane cu dizabilități și în </a:t>
            </a:r>
            <a:r>
              <a:rPr lang="vi-VN" sz="2600" dirty="0" smtClean="0"/>
              <a:t>etate</a:t>
            </a:r>
            <a:r>
              <a:rPr lang="ro-RO" sz="2600" dirty="0" smtClean="0"/>
              <a:t>;</a:t>
            </a:r>
          </a:p>
          <a:p>
            <a:pPr algn="just">
              <a:buClrTx/>
              <a:buSzPct val="110000"/>
              <a:buFont typeface="Arial" pitchFamily="34" charset="0"/>
              <a:buChar char="•"/>
            </a:pPr>
            <a:r>
              <a:rPr lang="vi-VN" sz="2600" dirty="0" smtClean="0"/>
              <a:t>Elaborarea </a:t>
            </a:r>
            <a:r>
              <a:rPr lang="vi-VN" sz="2600" dirty="0"/>
              <a:t>și punerea în aplicare a unui program general de planificare spațială și amenajare a teritoriului în corelare cu strategiile sectoriale la nivel național prin aplicarea conceptului de dezvoltare spațială policentrică și echilibrată, care să susțină coeziunea </a:t>
            </a:r>
            <a:r>
              <a:rPr lang="vi-VN" sz="2600" dirty="0" smtClean="0"/>
              <a:t>teritorială</a:t>
            </a:r>
            <a:endParaRPr lang="ro-RO" sz="2600" dirty="0" smtClean="0"/>
          </a:p>
          <a:p>
            <a:pPr algn="just">
              <a:buClrTx/>
              <a:buSzPct val="110000"/>
              <a:buFont typeface="Arial" pitchFamily="34" charset="0"/>
              <a:buChar char="•"/>
            </a:pPr>
            <a:r>
              <a:rPr lang="vi-VN" sz="2600" dirty="0" smtClean="0"/>
              <a:t>Educarea </a:t>
            </a:r>
            <a:r>
              <a:rPr lang="vi-VN" sz="2600" dirty="0"/>
              <a:t>și responsabilizarea populației pentru situații de risc </a:t>
            </a:r>
            <a:r>
              <a:rPr lang="vi-VN" sz="2600" dirty="0" smtClean="0"/>
              <a:t>seismic</a:t>
            </a:r>
            <a:r>
              <a:rPr lang="ro-RO" sz="2600" dirty="0" smtClean="0"/>
              <a:t>;</a:t>
            </a:r>
            <a:endParaRPr lang="en-US" sz="2600" dirty="0"/>
          </a:p>
        </p:txBody>
      </p:sp>
    </p:spTree>
    <p:extLst>
      <p:ext uri="{BB962C8B-B14F-4D97-AF65-F5344CB8AC3E}">
        <p14:creationId xmlns:p14="http://schemas.microsoft.com/office/powerpoint/2010/main" val="25666947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70000" lnSpcReduction="20000"/>
          </a:bodyPr>
          <a:lstStyle/>
          <a:p>
            <a:pPr algn="just">
              <a:buClrTx/>
              <a:buSzPct val="117000"/>
              <a:buFont typeface="Arial" pitchFamily="34" charset="0"/>
              <a:buChar char="•"/>
            </a:pPr>
            <a:r>
              <a:rPr lang="vi-VN" dirty="0"/>
              <a:t>Reducerea efectelor pe care poluarea atmosferică le are asupra sănătății umane și a mediului prin acordarea unei atenții deosebite calității </a:t>
            </a:r>
            <a:r>
              <a:rPr lang="vi-VN" dirty="0" smtClean="0"/>
              <a:t>aerului</a:t>
            </a:r>
            <a:r>
              <a:rPr lang="ro-RO" dirty="0" smtClean="0"/>
              <a:t>;</a:t>
            </a:r>
          </a:p>
          <a:p>
            <a:pPr algn="just">
              <a:buClrTx/>
              <a:buSzPct val="117000"/>
              <a:buFont typeface="Arial" pitchFamily="34" charset="0"/>
              <a:buChar char="•"/>
            </a:pPr>
            <a:r>
              <a:rPr lang="vi-VN" dirty="0" smtClean="0"/>
              <a:t>Reducerea </a:t>
            </a:r>
            <a:r>
              <a:rPr lang="vi-VN" dirty="0"/>
              <a:t>substanțială a numărului deceselor și bolilor provocate de produsele chimice periculoase de poluare și de contaminarea aerului, apei și a </a:t>
            </a:r>
            <a:r>
              <a:rPr lang="vi-VN" dirty="0" smtClean="0"/>
              <a:t>solului</a:t>
            </a:r>
            <a:r>
              <a:rPr lang="ro-RO" dirty="0" smtClean="0"/>
              <a:t>;</a:t>
            </a:r>
          </a:p>
          <a:p>
            <a:pPr algn="just">
              <a:buClrTx/>
              <a:buSzPct val="117000"/>
              <a:buFont typeface="Arial" pitchFamily="34" charset="0"/>
              <a:buChar char="•"/>
            </a:pPr>
            <a:r>
              <a:rPr lang="vi-VN" dirty="0" smtClean="0"/>
              <a:t>Consolidarea </a:t>
            </a:r>
            <a:r>
              <a:rPr lang="vi-VN" dirty="0"/>
              <a:t>eforturilor de protecție și salvgardare a patrimoniului cultural și natural, a elementelor de peisaj din mediul </a:t>
            </a:r>
            <a:r>
              <a:rPr lang="vi-VN" dirty="0" smtClean="0"/>
              <a:t>urban</a:t>
            </a:r>
            <a:r>
              <a:rPr lang="ro-RO" dirty="0" smtClean="0"/>
              <a:t>;</a:t>
            </a:r>
          </a:p>
          <a:p>
            <a:pPr algn="just">
              <a:buClrTx/>
              <a:buSzPct val="117000"/>
              <a:buFont typeface="Arial" pitchFamily="34" charset="0"/>
              <a:buChar char="•"/>
            </a:pPr>
            <a:r>
              <a:rPr lang="vi-VN" dirty="0" smtClean="0"/>
              <a:t>Implementarea </a:t>
            </a:r>
            <a:r>
              <a:rPr lang="vi-VN" dirty="0"/>
              <a:t>prevederilor legale referitoare la producția, transportul, depozitarea, utilizarea și eliminarea produselor chimice, inclusiv a celor farmaceutice, care pot prezenta pericole pentru sănătatea oamenilor și animalelor și pentru integritatea </a:t>
            </a:r>
            <a:r>
              <a:rPr lang="vi-VN" dirty="0" smtClean="0"/>
              <a:t>mediului</a:t>
            </a:r>
            <a:r>
              <a:rPr lang="ro-RO" dirty="0" smtClean="0"/>
              <a:t>.</a:t>
            </a:r>
            <a:endParaRPr lang="en-US" dirty="0"/>
          </a:p>
        </p:txBody>
      </p:sp>
    </p:spTree>
    <p:extLst>
      <p:ext uri="{BB962C8B-B14F-4D97-AF65-F5344CB8AC3E}">
        <p14:creationId xmlns:p14="http://schemas.microsoft.com/office/powerpoint/2010/main" val="6407868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85000" lnSpcReduction="20000"/>
          </a:bodyPr>
          <a:lstStyle/>
          <a:p>
            <a:pPr marL="68580" indent="0">
              <a:buNone/>
            </a:pPr>
            <a:r>
              <a:rPr lang="vi-VN" b="1" dirty="0" smtClean="0"/>
              <a:t>OBIECTIVUL 12: CONSUM ȘI PRODUCȚIE RESPONSABILE </a:t>
            </a:r>
            <a:endParaRPr lang="ro-RO" b="1" dirty="0" smtClean="0"/>
          </a:p>
          <a:p>
            <a:pPr marL="68580" indent="0" algn="just">
              <a:buNone/>
            </a:pPr>
            <a:r>
              <a:rPr lang="vi-VN" dirty="0" smtClean="0"/>
              <a:t>Decuplarea </a:t>
            </a:r>
            <a:r>
              <a:rPr lang="vi-VN" dirty="0"/>
              <a:t>creșterii economice de efectele negative asupra mediului necesită un nou model de consum și producție durabil</a:t>
            </a:r>
            <a:r>
              <a:rPr lang="vi-VN" dirty="0" smtClean="0"/>
              <a:t>.</a:t>
            </a:r>
            <a:endParaRPr lang="ro-RO" dirty="0" smtClean="0"/>
          </a:p>
          <a:p>
            <a:pPr marL="68580" indent="0" algn="just">
              <a:buNone/>
            </a:pPr>
            <a:r>
              <a:rPr lang="vi-VN" dirty="0" smtClean="0"/>
              <a:t>Dezvoltarea </a:t>
            </a:r>
            <a:r>
              <a:rPr lang="vi-VN" dirty="0"/>
              <a:t>durabilă propune soluția unei producții mai eficiente, a unui management durabil al deșeurilor și activități în concordanță cu principiile protecției mediului</a:t>
            </a:r>
            <a:r>
              <a:rPr lang="vi-VN" dirty="0" smtClean="0"/>
              <a:t>.</a:t>
            </a:r>
            <a:endParaRPr lang="ro-RO" dirty="0" smtClean="0"/>
          </a:p>
          <a:p>
            <a:pPr marL="68580" indent="0" algn="just">
              <a:buNone/>
            </a:pPr>
            <a:r>
              <a:rPr lang="vi-VN" dirty="0" smtClean="0"/>
              <a:t>În </a:t>
            </a:r>
            <a:r>
              <a:rPr lang="vi-VN" dirty="0"/>
              <a:t>termeni de consum, reciclarea este imperativă, acest lucru necesitând tranziția spre o economie circulară și conștientizarea cetățeanului de limitele planetei. </a:t>
            </a:r>
            <a:endParaRPr lang="en-US" dirty="0"/>
          </a:p>
        </p:txBody>
      </p:sp>
    </p:spTree>
    <p:extLst>
      <p:ext uri="{BB962C8B-B14F-4D97-AF65-F5344CB8AC3E}">
        <p14:creationId xmlns:p14="http://schemas.microsoft.com/office/powerpoint/2010/main" val="35795218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77500" lnSpcReduction="20000"/>
          </a:bodyPr>
          <a:lstStyle/>
          <a:p>
            <a:pPr marL="68580" indent="0">
              <a:buNone/>
            </a:pPr>
            <a:r>
              <a:rPr lang="ro-RO" b="1" i="1" dirty="0" smtClean="0"/>
              <a:t>	Tinte 2030</a:t>
            </a:r>
          </a:p>
          <a:p>
            <a:pPr algn="just">
              <a:buClrTx/>
              <a:buSzPct val="120000"/>
              <a:buFont typeface="Arial" pitchFamily="34" charset="0"/>
              <a:buChar char="•"/>
            </a:pPr>
            <a:r>
              <a:rPr lang="vi-VN" dirty="0" smtClean="0"/>
              <a:t>Trecerea </a:t>
            </a:r>
            <a:r>
              <a:rPr lang="vi-VN" dirty="0"/>
              <a:t>etapizată la un nou model de dezvoltare bazat pe utilizarea rațională și responsabilă a resurselor cu introducerea unor elemente ale economiei circulare, elaborarea unei foi de </a:t>
            </a:r>
            <a:r>
              <a:rPr lang="vi-VN" dirty="0" smtClean="0"/>
              <a:t>parcurs</a:t>
            </a:r>
            <a:r>
              <a:rPr lang="ro-RO" dirty="0" smtClean="0"/>
              <a:t>;</a:t>
            </a:r>
          </a:p>
          <a:p>
            <a:pPr algn="just">
              <a:buClrTx/>
              <a:buSzPct val="120000"/>
              <a:buFont typeface="Arial" pitchFamily="34" charset="0"/>
              <a:buChar char="•"/>
            </a:pPr>
            <a:r>
              <a:rPr lang="vi-VN" dirty="0" smtClean="0"/>
              <a:t>Înjumătățirea </a:t>
            </a:r>
            <a:r>
              <a:rPr lang="vi-VN" dirty="0"/>
              <a:t>pe cap de locuitor a risipei de alimente la nivel de vânzare cu amănuntul și de consum și reducerea pierderilor de alimente de-a lungul lanțurilor de producție și de aprovizionare, inclusiv a pierderilor </a:t>
            </a:r>
            <a:r>
              <a:rPr lang="vi-VN" dirty="0" smtClean="0"/>
              <a:t>post-recoltare</a:t>
            </a:r>
            <a:r>
              <a:rPr lang="ro-RO" dirty="0" smtClean="0"/>
              <a:t>;</a:t>
            </a:r>
          </a:p>
          <a:p>
            <a:pPr algn="just">
              <a:buClrTx/>
              <a:buSzPct val="120000"/>
              <a:buFont typeface="Arial" pitchFamily="34" charset="0"/>
              <a:buChar char="•"/>
            </a:pPr>
            <a:r>
              <a:rPr lang="vi-VN" dirty="0"/>
              <a:t>Implementarea practicilor durabile de achiziții publice, în conformitate cu prioritățile naționale și politicile </a:t>
            </a:r>
            <a:r>
              <a:rPr lang="vi-VN" dirty="0" smtClean="0"/>
              <a:t>europene</a:t>
            </a:r>
            <a:r>
              <a:rPr lang="ro-RO" dirty="0" smtClean="0"/>
              <a:t>.</a:t>
            </a:r>
            <a:endParaRPr lang="en-US" dirty="0"/>
          </a:p>
        </p:txBody>
      </p:sp>
    </p:spTree>
    <p:extLst>
      <p:ext uri="{BB962C8B-B14F-4D97-AF65-F5344CB8AC3E}">
        <p14:creationId xmlns:p14="http://schemas.microsoft.com/office/powerpoint/2010/main" val="17140627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92500" lnSpcReduction="10000"/>
          </a:bodyPr>
          <a:lstStyle/>
          <a:p>
            <a:pPr marL="68580" indent="0">
              <a:buNone/>
            </a:pPr>
            <a:r>
              <a:rPr lang="vi-VN" sz="2000" b="1" dirty="0" smtClean="0"/>
              <a:t>OBIECTIVUL 13: ACȚIUNE ÎN DOMENIUL SCHIMBĂRILOR CLIMATICE</a:t>
            </a:r>
            <a:endParaRPr lang="ro-RO" sz="2000" b="1" dirty="0" smtClean="0"/>
          </a:p>
          <a:p>
            <a:pPr marL="68580" indent="0">
              <a:buNone/>
            </a:pPr>
            <a:r>
              <a:rPr lang="ro-RO" sz="2000" b="1" i="1" dirty="0" smtClean="0"/>
              <a:t>      </a:t>
            </a:r>
            <a:r>
              <a:rPr lang="vi-VN" sz="2000" b="1" i="1" dirty="0" smtClean="0"/>
              <a:t>Ținte </a:t>
            </a:r>
            <a:r>
              <a:rPr lang="vi-VN" sz="2000" b="1" i="1" dirty="0"/>
              <a:t>2030 </a:t>
            </a:r>
            <a:endParaRPr lang="ro-RO" sz="2000" b="1" i="1" dirty="0" smtClean="0"/>
          </a:p>
          <a:p>
            <a:pPr algn="just">
              <a:buClrTx/>
              <a:buSzPct val="123000"/>
              <a:buFont typeface="Arial" pitchFamily="34" charset="0"/>
              <a:buChar char="•"/>
            </a:pPr>
            <a:r>
              <a:rPr lang="vi-VN" sz="2000" dirty="0" smtClean="0"/>
              <a:t>Consolidarea </a:t>
            </a:r>
            <a:r>
              <a:rPr lang="vi-VN" sz="2000" dirty="0"/>
              <a:t>rezilienței și capacității de adaptare </a:t>
            </a:r>
            <a:r>
              <a:rPr lang="vi-VN" sz="2000" dirty="0" smtClean="0"/>
              <a:t>la </a:t>
            </a:r>
            <a:r>
              <a:rPr lang="vi-VN" sz="2000" dirty="0"/>
              <a:t>riscurile legate de climă și dezastre </a:t>
            </a:r>
            <a:r>
              <a:rPr lang="vi-VN" sz="2000" dirty="0" smtClean="0"/>
              <a:t>naturale</a:t>
            </a:r>
            <a:r>
              <a:rPr lang="ro-RO" sz="2000" dirty="0" smtClean="0"/>
              <a:t>;</a:t>
            </a:r>
          </a:p>
          <a:p>
            <a:pPr algn="just">
              <a:buClrTx/>
              <a:buSzPct val="123000"/>
              <a:buFont typeface="Arial" pitchFamily="34" charset="0"/>
              <a:buChar char="•"/>
            </a:pPr>
            <a:r>
              <a:rPr lang="vi-VN" sz="2000" dirty="0" smtClean="0"/>
              <a:t>Îmbunătățirea </a:t>
            </a:r>
            <a:r>
              <a:rPr lang="vi-VN" sz="2000" dirty="0"/>
              <a:t>capacității de reacție rapidă la fenomene meteorologice extreme intempestive de mare </a:t>
            </a:r>
            <a:r>
              <a:rPr lang="vi-VN" sz="2000" dirty="0" smtClean="0"/>
              <a:t>intensitate</a:t>
            </a:r>
            <a:r>
              <a:rPr lang="ro-RO" sz="2000" dirty="0" smtClean="0"/>
              <a:t>;</a:t>
            </a:r>
          </a:p>
          <a:p>
            <a:pPr algn="just">
              <a:buClrTx/>
              <a:buSzPct val="123000"/>
              <a:buFont typeface="Arial" pitchFamily="34" charset="0"/>
              <a:buChar char="•"/>
            </a:pPr>
            <a:r>
              <a:rPr lang="vi-VN" sz="2000" dirty="0" smtClean="0"/>
              <a:t>Îmbunătățirea </a:t>
            </a:r>
            <a:r>
              <a:rPr lang="vi-VN" sz="2000" dirty="0"/>
              <a:t>educației, sensibilizării și capacității umane și instituționale privind atenuarea schimbărilor climatcie, adaptarea, reducerea impactului și alerta </a:t>
            </a:r>
            <a:r>
              <a:rPr lang="vi-VN" sz="2000" dirty="0" smtClean="0"/>
              <a:t>timpurie</a:t>
            </a:r>
            <a:r>
              <a:rPr lang="ro-RO" sz="2000" dirty="0" smtClean="0"/>
              <a:t>.</a:t>
            </a:r>
            <a:endParaRPr lang="en-US" sz="2000" b="1" dirty="0"/>
          </a:p>
        </p:txBody>
      </p:sp>
    </p:spTree>
    <p:extLst>
      <p:ext uri="{BB962C8B-B14F-4D97-AF65-F5344CB8AC3E}">
        <p14:creationId xmlns:p14="http://schemas.microsoft.com/office/powerpoint/2010/main" val="42579206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92500" lnSpcReduction="10000"/>
          </a:bodyPr>
          <a:lstStyle/>
          <a:p>
            <a:pPr marL="68580" indent="0">
              <a:buNone/>
            </a:pPr>
            <a:r>
              <a:rPr lang="vi-VN" b="1" dirty="0" smtClean="0"/>
              <a:t>OBIECTIVUL 14: VIAȚĂ ACVATICĂ</a:t>
            </a:r>
            <a:endParaRPr lang="ro-RO" b="1" dirty="0" smtClean="0"/>
          </a:p>
          <a:p>
            <a:pPr marL="68580" indent="0" algn="just">
              <a:buNone/>
            </a:pPr>
            <a:r>
              <a:rPr lang="vi-VN" dirty="0"/>
              <a:t>Viața marină, clima, economia și bunăstarea socială depind de existența unor mări sănătoase</a:t>
            </a:r>
            <a:r>
              <a:rPr lang="vi-VN" dirty="0" smtClean="0"/>
              <a:t>.</a:t>
            </a:r>
            <a:endParaRPr lang="ro-RO" dirty="0" smtClean="0"/>
          </a:p>
          <a:p>
            <a:pPr marL="68580" indent="0" algn="just">
              <a:buNone/>
            </a:pPr>
            <a:r>
              <a:rPr lang="vi-VN" dirty="0" smtClean="0"/>
              <a:t>Schimbările </a:t>
            </a:r>
            <a:r>
              <a:rPr lang="vi-VN" dirty="0"/>
              <a:t>climatice și concurența pentru resursele naturale adaugă presiuni suplimentare asupra mediului marin. Schimbarea climei și exploatarea nedurabilă a mediului acvatic constituie principalele amenințări pentru oceane și mări. </a:t>
            </a:r>
            <a:endParaRPr lang="en-US" b="1" dirty="0"/>
          </a:p>
        </p:txBody>
      </p:sp>
    </p:spTree>
    <p:extLst>
      <p:ext uri="{BB962C8B-B14F-4D97-AF65-F5344CB8AC3E}">
        <p14:creationId xmlns:p14="http://schemas.microsoft.com/office/powerpoint/2010/main" val="37465331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70000" lnSpcReduction="20000"/>
          </a:bodyPr>
          <a:lstStyle/>
          <a:p>
            <a:pPr marL="68580" indent="0">
              <a:buNone/>
            </a:pPr>
            <a:r>
              <a:rPr lang="ro-RO" dirty="0" smtClean="0"/>
              <a:t>	</a:t>
            </a:r>
            <a:r>
              <a:rPr lang="vi-VN" b="1" i="1" dirty="0" smtClean="0"/>
              <a:t>Ținte 2030</a:t>
            </a:r>
            <a:endParaRPr lang="ro-RO" b="1" i="1" dirty="0" smtClean="0"/>
          </a:p>
          <a:p>
            <a:pPr algn="just">
              <a:buClrTx/>
              <a:buSzPct val="122000"/>
              <a:buFont typeface="Arial" pitchFamily="34" charset="0"/>
              <a:buChar char="•"/>
            </a:pPr>
            <a:r>
              <a:rPr lang="vi-VN" dirty="0" smtClean="0"/>
              <a:t>Prevenirea </a:t>
            </a:r>
            <a:r>
              <a:rPr lang="vi-VN" dirty="0"/>
              <a:t>și reducerea semnificativă a poluării marine de toate tipurile, în special de la activitățile terestre, inclusiv poluarea cu deșeuri marine și poluarea cu </a:t>
            </a:r>
            <a:r>
              <a:rPr lang="vi-VN" dirty="0" smtClean="0"/>
              <a:t>nutrienți</a:t>
            </a:r>
            <a:r>
              <a:rPr lang="ro-RO" dirty="0" smtClean="0"/>
              <a:t>;</a:t>
            </a:r>
          </a:p>
          <a:p>
            <a:pPr algn="just">
              <a:buClrTx/>
              <a:buSzPct val="122000"/>
              <a:buFont typeface="Arial" pitchFamily="34" charset="0"/>
              <a:buChar char="•"/>
            </a:pPr>
            <a:r>
              <a:rPr lang="vi-VN" dirty="0" smtClean="0"/>
              <a:t>Minimizarea </a:t>
            </a:r>
            <a:r>
              <a:rPr lang="vi-VN" dirty="0"/>
              <a:t>și gestionarea impactului acidificării mediului apelor marine, inclusiv prin cooperare științifică sporită la toate </a:t>
            </a:r>
            <a:r>
              <a:rPr lang="vi-VN" dirty="0" smtClean="0"/>
              <a:t>nivelurile</a:t>
            </a:r>
            <a:r>
              <a:rPr lang="ro-RO" dirty="0" smtClean="0"/>
              <a:t>;</a:t>
            </a:r>
          </a:p>
          <a:p>
            <a:pPr algn="just">
              <a:buClrTx/>
              <a:buSzPct val="122000"/>
              <a:buFont typeface="Arial" pitchFamily="34" charset="0"/>
              <a:buChar char="•"/>
            </a:pPr>
            <a:r>
              <a:rPr lang="vi-VN" dirty="0" smtClean="0"/>
              <a:t>Dezvoltarea </a:t>
            </a:r>
            <a:r>
              <a:rPr lang="vi-VN" dirty="0"/>
              <a:t>responsabilă și sustenabilă a activităților de pescuit la speciile sălbatice și de acvacultură cu respectarea cotelor și metodelor stabilite prin lege și menținerea, în limite rezonabile, a viabilității îndeletnicirilor tradiționale în acest domeniu, inclusiv a pescuitului sportiv și de </a:t>
            </a:r>
            <a:r>
              <a:rPr lang="vi-VN" dirty="0" smtClean="0"/>
              <a:t>agrement</a:t>
            </a:r>
            <a:r>
              <a:rPr lang="ro-RO" dirty="0" smtClean="0"/>
              <a:t>.</a:t>
            </a:r>
            <a:endParaRPr lang="en-US" dirty="0"/>
          </a:p>
        </p:txBody>
      </p:sp>
    </p:spTree>
    <p:extLst>
      <p:ext uri="{BB962C8B-B14F-4D97-AF65-F5344CB8AC3E}">
        <p14:creationId xmlns:p14="http://schemas.microsoft.com/office/powerpoint/2010/main" val="3985312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92500" lnSpcReduction="20000"/>
          </a:bodyPr>
          <a:lstStyle/>
          <a:p>
            <a:pPr marL="68580" indent="0">
              <a:buNone/>
            </a:pPr>
            <a:r>
              <a:rPr lang="vi-VN" b="1" dirty="0" smtClean="0"/>
              <a:t>OBIECTIVUL 15: VIAȚA TERESTRĂ </a:t>
            </a:r>
            <a:endParaRPr lang="ro-RO" b="1" dirty="0" smtClean="0"/>
          </a:p>
          <a:p>
            <a:pPr marL="68580" indent="0">
              <a:buNone/>
            </a:pPr>
            <a:r>
              <a:rPr lang="ro-RO" dirty="0" smtClean="0"/>
              <a:t>	</a:t>
            </a:r>
            <a:r>
              <a:rPr lang="vi-VN" b="1" i="1" dirty="0" smtClean="0"/>
              <a:t>Ținte </a:t>
            </a:r>
            <a:r>
              <a:rPr lang="vi-VN" b="1" i="1" dirty="0"/>
              <a:t>2030 </a:t>
            </a:r>
            <a:endParaRPr lang="ro-RO" b="1" i="1" dirty="0" smtClean="0"/>
          </a:p>
          <a:p>
            <a:pPr algn="just">
              <a:buClrTx/>
              <a:buSzPct val="119000"/>
              <a:buFont typeface="Arial" pitchFamily="34" charset="0"/>
              <a:buChar char="•"/>
            </a:pPr>
            <a:r>
              <a:rPr lang="vi-VN" dirty="0" smtClean="0"/>
              <a:t>Dezvoltarea </a:t>
            </a:r>
            <a:r>
              <a:rPr lang="vi-VN" dirty="0"/>
              <a:t>infrastructurii verzi și folosirea serviciilor oferite de ecosistemele naturale </a:t>
            </a:r>
            <a:r>
              <a:rPr lang="vi-VN" dirty="0" smtClean="0"/>
              <a:t>prin </a:t>
            </a:r>
            <a:r>
              <a:rPr lang="vi-VN" dirty="0"/>
              <a:t>gestionarea integrată a bazinelor hidrografice și zonelor </a:t>
            </a:r>
            <a:r>
              <a:rPr lang="vi-VN" dirty="0" smtClean="0"/>
              <a:t>umede</a:t>
            </a:r>
            <a:r>
              <a:rPr lang="ro-RO" dirty="0" smtClean="0"/>
              <a:t>;</a:t>
            </a:r>
          </a:p>
          <a:p>
            <a:pPr algn="just">
              <a:buClrTx/>
              <a:buSzPct val="119000"/>
              <a:buFont typeface="Arial" pitchFamily="34" charset="0"/>
              <a:buChar char="•"/>
            </a:pPr>
            <a:r>
              <a:rPr lang="vi-VN" dirty="0"/>
              <a:t>Asigurarea conservării ecosistemelor montane, inclusiv a biodiversității acestora, în scopul de a spori capacitatea acestora de a oferi beneficii esențiale pentru dezvoltare </a:t>
            </a:r>
            <a:r>
              <a:rPr lang="vi-VN" dirty="0" smtClean="0"/>
              <a:t>durabilă</a:t>
            </a:r>
            <a:r>
              <a:rPr lang="ro-RO" dirty="0" smtClean="0"/>
              <a:t>;</a:t>
            </a:r>
            <a:endParaRPr lang="en-US" b="1" dirty="0"/>
          </a:p>
        </p:txBody>
      </p:sp>
    </p:spTree>
    <p:extLst>
      <p:ext uri="{BB962C8B-B14F-4D97-AF65-F5344CB8AC3E}">
        <p14:creationId xmlns:p14="http://schemas.microsoft.com/office/powerpoint/2010/main" val="29947549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62500" lnSpcReduction="20000"/>
          </a:bodyPr>
          <a:lstStyle/>
          <a:p>
            <a:pPr algn="just">
              <a:buClrTx/>
              <a:buSzPct val="116000"/>
              <a:buFont typeface="Arial" pitchFamily="34" charset="0"/>
              <a:buChar char="•"/>
            </a:pPr>
            <a:r>
              <a:rPr lang="vi-VN" dirty="0"/>
              <a:t>Gestionarea durabilă a pădurilor, eliminarea defrișărilor abuzive și a tăierilor rase, introducerea unui sistem informatic integrat pentru monitorizarea exploatării și transportului masei lemnoase, inclusiv la punctele de frontieră, reglementarea împăduririi și reîmpăduririi terenurilor din fondul forestier și a celor degradate sau supuse deșertificării, desfășurarea plantării programate a perdelelor forestiere pentru protecția culturilor agricole și a elementelor de infrastructură în scopul limitării impactului schimbărilor </a:t>
            </a:r>
            <a:r>
              <a:rPr lang="vi-VN" dirty="0" smtClean="0"/>
              <a:t>climatice</a:t>
            </a:r>
            <a:r>
              <a:rPr lang="ro-RO" dirty="0" smtClean="0"/>
              <a:t>;</a:t>
            </a:r>
          </a:p>
          <a:p>
            <a:pPr algn="just">
              <a:buClrTx/>
              <a:buSzPct val="116000"/>
              <a:buFont typeface="Arial" pitchFamily="34" charset="0"/>
              <a:buChar char="•"/>
            </a:pPr>
            <a:r>
              <a:rPr lang="vi-VN" dirty="0" smtClean="0"/>
              <a:t>Tranziția </a:t>
            </a:r>
            <a:r>
              <a:rPr lang="vi-VN" dirty="0"/>
              <a:t>către o economie circulară prin abordări complementare ce implică metode tradiționale și tehnologii de ultimă generație pentru restabilirea/refacerea capitalului natural și reducerea dependenței de fertilizatorii sintetici și de pesticide, pentru combaterea degradării </a:t>
            </a:r>
            <a:r>
              <a:rPr lang="vi-VN" dirty="0" smtClean="0"/>
              <a:t>solului</a:t>
            </a:r>
            <a:r>
              <a:rPr lang="ro-RO" dirty="0" smtClean="0"/>
              <a:t>;</a:t>
            </a:r>
          </a:p>
          <a:p>
            <a:pPr algn="just">
              <a:buClrTx/>
              <a:buSzPct val="116000"/>
              <a:buFont typeface="Arial" pitchFamily="34" charset="0"/>
              <a:buChar char="•"/>
            </a:pPr>
            <a:r>
              <a:rPr lang="vi-VN" dirty="0"/>
              <a:t>Combaterea deșertificării, restaurarea terenurilor și solurilor degradate, inclusiv a terenurilor afectate de deșertificare, secetă și inundații</a:t>
            </a:r>
            <a:endParaRPr lang="en-US" dirty="0"/>
          </a:p>
        </p:txBody>
      </p:sp>
    </p:spTree>
    <p:extLst>
      <p:ext uri="{BB962C8B-B14F-4D97-AF65-F5344CB8AC3E}">
        <p14:creationId xmlns:p14="http://schemas.microsoft.com/office/powerpoint/2010/main" val="20368907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92500" lnSpcReduction="10000"/>
          </a:bodyPr>
          <a:lstStyle/>
          <a:p>
            <a:pPr marL="68580" indent="0">
              <a:buNone/>
            </a:pPr>
            <a:r>
              <a:rPr lang="en-US" b="1" dirty="0" smtClean="0"/>
              <a:t>OBIECTIVUL 16: PACE, JUSTIȚIE ȘI INSTITUȚII EFICIENTE</a:t>
            </a:r>
            <a:endParaRPr lang="ro-RO" b="1" dirty="0" smtClean="0"/>
          </a:p>
          <a:p>
            <a:pPr marL="68580" indent="0" algn="just">
              <a:buNone/>
            </a:pPr>
            <a:r>
              <a:rPr lang="ro-RO" dirty="0" smtClean="0"/>
              <a:t>	</a:t>
            </a:r>
            <a:r>
              <a:rPr lang="vi-VN" dirty="0" smtClean="0"/>
              <a:t>Dezvoltarea </a:t>
            </a:r>
            <a:r>
              <a:rPr lang="vi-VN" dirty="0"/>
              <a:t>durabilă este și o paradigmă de funcționare a unei societăți echitabile. Această abordare implică o societate pașnică în care beneficiile dezvoltării durabile promovează accesul la justiție pentru toți și crearea unor structuri legislative și instituționale eficiente, responsabile și incluzive la toate nivelurile.</a:t>
            </a:r>
            <a:endParaRPr lang="en-US" b="1" dirty="0"/>
          </a:p>
        </p:txBody>
      </p:sp>
    </p:spTree>
    <p:extLst>
      <p:ext uri="{BB962C8B-B14F-4D97-AF65-F5344CB8AC3E}">
        <p14:creationId xmlns:p14="http://schemas.microsoft.com/office/powerpoint/2010/main" val="29130413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55000" lnSpcReduction="20000"/>
          </a:bodyPr>
          <a:lstStyle/>
          <a:p>
            <a:pPr marL="68580" indent="0">
              <a:buNone/>
            </a:pPr>
            <a:r>
              <a:rPr lang="ro-RO" b="1" dirty="0" smtClean="0"/>
              <a:t>	</a:t>
            </a:r>
            <a:r>
              <a:rPr lang="ro-RO" sz="3300" b="1" i="1" dirty="0" smtClean="0"/>
              <a:t>Ținte 2030</a:t>
            </a:r>
          </a:p>
          <a:p>
            <a:pPr algn="just">
              <a:buClrTx/>
              <a:buSzPct val="125000"/>
              <a:buFont typeface="Arial" pitchFamily="34" charset="0"/>
              <a:buChar char="•"/>
            </a:pPr>
            <a:r>
              <a:rPr lang="vi-VN" sz="2900" dirty="0" smtClean="0"/>
              <a:t>Administrarea </a:t>
            </a:r>
            <a:r>
              <a:rPr lang="vi-VN" sz="2900" dirty="0"/>
              <a:t>justiției în condiții de imparțialitate și celeritate, în conformitate cu legile și procedurile stabilite, cu respectarea principiului prezumpției de </a:t>
            </a:r>
            <a:r>
              <a:rPr lang="vi-VN" sz="2900" dirty="0" smtClean="0"/>
              <a:t>nevinovăție</a:t>
            </a:r>
            <a:r>
              <a:rPr lang="ro-RO" sz="2900" dirty="0" smtClean="0"/>
              <a:t>;</a:t>
            </a:r>
          </a:p>
          <a:p>
            <a:pPr algn="just">
              <a:buClrTx/>
              <a:buSzPct val="125000"/>
              <a:buFont typeface="Arial" pitchFamily="34" charset="0"/>
              <a:buChar char="•"/>
            </a:pPr>
            <a:r>
              <a:rPr lang="vi-VN" sz="2900" dirty="0" smtClean="0"/>
              <a:t>Asigurarea </a:t>
            </a:r>
            <a:r>
              <a:rPr lang="vi-VN" sz="2900" dirty="0"/>
              <a:t>și susținerea dialogului cu minoritățile naționale în vederea îmbunătățirii actului decizional, prin acces egal pentru toți cetățenii de a-și respecta şi valorifica cultura, tradițiile, limba maternă și de a participa la viața economică, socială și politică și pentru combaterea preconcepțiilor, a prejudecăților și a discriminărilor în toate formele sale și promovarea dialogului interetnic, valorilor comune, diversității culturale și </a:t>
            </a:r>
            <a:r>
              <a:rPr lang="vi-VN" sz="2900" dirty="0" smtClean="0"/>
              <a:t>lingvistice</a:t>
            </a:r>
            <a:r>
              <a:rPr lang="ro-RO" sz="2900" dirty="0" smtClean="0"/>
              <a:t>;</a:t>
            </a:r>
          </a:p>
          <a:p>
            <a:pPr algn="just">
              <a:buClrTx/>
              <a:buSzPct val="125000"/>
              <a:buFont typeface="Arial" pitchFamily="34" charset="0"/>
              <a:buChar char="•"/>
            </a:pPr>
            <a:r>
              <a:rPr lang="vi-VN" sz="2900" dirty="0" smtClean="0"/>
              <a:t>Reducerea </a:t>
            </a:r>
            <a:r>
              <a:rPr lang="vi-VN" sz="2900" dirty="0"/>
              <a:t>semnificativă a tuturor formelor de violență și ratelor de deces </a:t>
            </a:r>
            <a:r>
              <a:rPr lang="vi-VN" sz="2900" dirty="0" smtClean="0"/>
              <a:t>conexe</a:t>
            </a:r>
            <a:r>
              <a:rPr lang="ro-RO" sz="2900" dirty="0" smtClean="0"/>
              <a:t>;</a:t>
            </a:r>
          </a:p>
          <a:p>
            <a:pPr algn="just">
              <a:buClrTx/>
              <a:buSzPct val="125000"/>
              <a:buFont typeface="Arial" pitchFamily="34" charset="0"/>
              <a:buChar char="•"/>
            </a:pPr>
            <a:r>
              <a:rPr lang="vi-VN" sz="2900" dirty="0"/>
              <a:t>Stoparea abuzului, exploatării, traficului și a tuturor formelor de violență și torturii </a:t>
            </a:r>
            <a:r>
              <a:rPr lang="vi-VN" sz="2900" dirty="0" smtClean="0"/>
              <a:t>copiilor</a:t>
            </a:r>
            <a:r>
              <a:rPr lang="ro-RO" sz="2900" dirty="0" smtClean="0"/>
              <a:t>;</a:t>
            </a:r>
            <a:endParaRPr lang="en-US" sz="2900" dirty="0"/>
          </a:p>
        </p:txBody>
      </p:sp>
    </p:spTree>
    <p:extLst>
      <p:ext uri="{BB962C8B-B14F-4D97-AF65-F5344CB8AC3E}">
        <p14:creationId xmlns:p14="http://schemas.microsoft.com/office/powerpoint/2010/main" val="14866080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77500" lnSpcReduction="20000"/>
          </a:bodyPr>
          <a:lstStyle/>
          <a:p>
            <a:pPr algn="just">
              <a:buClrTx/>
              <a:buSzPct val="110000"/>
              <a:buFont typeface="Arial" pitchFamily="34" charset="0"/>
              <a:buChar char="•"/>
            </a:pPr>
            <a:r>
              <a:rPr lang="vi-VN" dirty="0"/>
              <a:t>Reducerea semnificativă a fluxurilor ilicite financiare și de armament, consolidarea recuperării și returnării bunurilor furate și combaterea tuturor formelor de crimă organizată </a:t>
            </a:r>
            <a:r>
              <a:rPr lang="vi-VN" dirty="0" smtClean="0"/>
              <a:t>Asigurarea </a:t>
            </a:r>
            <a:r>
              <a:rPr lang="vi-VN" dirty="0"/>
              <a:t>procesului decizional receptiv, incluziv, participativ și reprezentativ la toate </a:t>
            </a:r>
            <a:r>
              <a:rPr lang="vi-VN" dirty="0" smtClean="0"/>
              <a:t>nivelurile</a:t>
            </a:r>
            <a:r>
              <a:rPr lang="ro-RO" dirty="0" smtClean="0"/>
              <a:t>;</a:t>
            </a:r>
          </a:p>
          <a:p>
            <a:pPr algn="just">
              <a:buClrTx/>
              <a:buSzPct val="110000"/>
              <a:buFont typeface="Arial" pitchFamily="34" charset="0"/>
              <a:buChar char="•"/>
            </a:pPr>
            <a:r>
              <a:rPr lang="vi-VN" dirty="0" smtClean="0"/>
              <a:t>Dezvoltarea </a:t>
            </a:r>
            <a:r>
              <a:rPr lang="vi-VN" dirty="0"/>
              <a:t>instituțiilor eficiente, responsabile și transparente la toate </a:t>
            </a:r>
            <a:r>
              <a:rPr lang="vi-VN" dirty="0" smtClean="0"/>
              <a:t>nivelurile</a:t>
            </a:r>
            <a:r>
              <a:rPr lang="ro-RO" dirty="0" smtClean="0"/>
              <a:t>;</a:t>
            </a:r>
          </a:p>
          <a:p>
            <a:pPr algn="just">
              <a:buClrTx/>
              <a:buSzPct val="110000"/>
              <a:buFont typeface="Arial" pitchFamily="34" charset="0"/>
              <a:buChar char="•"/>
            </a:pPr>
            <a:r>
              <a:rPr lang="vi-VN" dirty="0" smtClean="0"/>
              <a:t>Profesionalizarea </a:t>
            </a:r>
            <a:r>
              <a:rPr lang="vi-VN" dirty="0"/>
              <a:t>și perfecționarea activității tuturor instituțiilor administrației publice centrale și locale, mai ales a compartimentelor care intră în contact direct cu cetățenii, pentru prestarea unor servicii prompte și civilizate; extinderea și generalizarea serviciilor digitalizate on-line. </a:t>
            </a:r>
            <a:endParaRPr lang="en-US" dirty="0"/>
          </a:p>
        </p:txBody>
      </p:sp>
    </p:spTree>
    <p:extLst>
      <p:ext uri="{BB962C8B-B14F-4D97-AF65-F5344CB8AC3E}">
        <p14:creationId xmlns:p14="http://schemas.microsoft.com/office/powerpoint/2010/main" val="3398918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lstStyle/>
          <a:p>
            <a:pPr marL="68580" indent="0">
              <a:buNone/>
            </a:pPr>
            <a:r>
              <a:rPr lang="en-US" b="1" dirty="0" smtClean="0"/>
              <a:t>OBIECTIVUL 17: PARTENERIATE PENTRU REALIZAREA OBIECTIVELOR</a:t>
            </a:r>
            <a:endParaRPr lang="ro-RO" b="1" dirty="0" smtClean="0"/>
          </a:p>
          <a:p>
            <a:pPr marL="68580" indent="0">
              <a:buNone/>
            </a:pPr>
            <a:endParaRPr lang="ro-RO" b="1" dirty="0" smtClean="0"/>
          </a:p>
          <a:p>
            <a:pPr marL="68580" indent="0" algn="just">
              <a:buNone/>
            </a:pPr>
            <a:r>
              <a:rPr lang="vi-VN" dirty="0"/>
              <a:t>Problemele globale impun soluții globale, această abordare necesită și colaborare, respectiv finanțare publică (națională și internațională) pentru atingerea obiectivelor din Agenda 2030. </a:t>
            </a:r>
            <a:endParaRPr lang="en-US" b="1" dirty="0"/>
          </a:p>
        </p:txBody>
      </p:sp>
    </p:spTree>
    <p:extLst>
      <p:ext uri="{BB962C8B-B14F-4D97-AF65-F5344CB8AC3E}">
        <p14:creationId xmlns:p14="http://schemas.microsoft.com/office/powerpoint/2010/main" val="27256492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70000" lnSpcReduction="20000"/>
          </a:bodyPr>
          <a:lstStyle/>
          <a:p>
            <a:pPr marL="68580" indent="0" algn="just">
              <a:buNone/>
            </a:pPr>
            <a:r>
              <a:rPr lang="ro-RO" b="1" i="1" dirty="0" smtClean="0"/>
              <a:t>	Ținte 2030</a:t>
            </a:r>
          </a:p>
          <a:p>
            <a:pPr algn="just">
              <a:buClrTx/>
              <a:buSzPct val="137000"/>
              <a:buFont typeface="Arial" pitchFamily="34" charset="0"/>
              <a:buChar char="•"/>
            </a:pPr>
            <a:r>
              <a:rPr lang="vi-VN" dirty="0" smtClean="0"/>
              <a:t>Majorarea </a:t>
            </a:r>
            <a:r>
              <a:rPr lang="vi-VN" dirty="0"/>
              <a:t>progresivă a cuantumului asistenței oficiale de dezvoltare acordate de România în cadrul programelor ODA, în funcție de capacitatea de susținere a economiei naționale, având ca obiectiv-țintă atingerea cifrei de 0,33% din venitul național brut la nivelul anului </a:t>
            </a:r>
            <a:r>
              <a:rPr lang="vi-VN" dirty="0" smtClean="0"/>
              <a:t>2030</a:t>
            </a:r>
            <a:r>
              <a:rPr lang="ro-RO" dirty="0" smtClean="0"/>
              <a:t>;</a:t>
            </a:r>
          </a:p>
          <a:p>
            <a:pPr algn="just">
              <a:buClrTx/>
              <a:buSzPct val="137000"/>
              <a:buFont typeface="Arial" pitchFamily="34" charset="0"/>
              <a:buChar char="•"/>
            </a:pPr>
            <a:r>
              <a:rPr lang="vi-VN" dirty="0" smtClean="0"/>
              <a:t>Sporirea </a:t>
            </a:r>
            <a:r>
              <a:rPr lang="vi-VN" dirty="0"/>
              <a:t>și diversificarea ajutorului oficial pentru dezvoltare pe măsura creșterii potențialului economic al României și încurajarea agenților economici români să investească, pe baze competitive, în economia țărilor mai puțin dezvoltate </a:t>
            </a:r>
            <a:r>
              <a:rPr lang="vi-VN" dirty="0" smtClean="0"/>
              <a:t>Aderarea </a:t>
            </a:r>
            <a:r>
              <a:rPr lang="vi-VN" dirty="0"/>
              <a:t>României la Zona Euro, la spațiul Schengen și la Organizația pentru Dezvoltare și Cooperare </a:t>
            </a:r>
            <a:r>
              <a:rPr lang="vi-VN" dirty="0" smtClean="0"/>
              <a:t>Economică</a:t>
            </a:r>
            <a:r>
              <a:rPr lang="ro-RO" dirty="0" smtClean="0"/>
              <a:t>;</a:t>
            </a:r>
          </a:p>
          <a:p>
            <a:pPr algn="just">
              <a:buClrTx/>
              <a:buSzPct val="137000"/>
              <a:buFont typeface="Arial" pitchFamily="34" charset="0"/>
              <a:buChar char="•"/>
            </a:pPr>
            <a:r>
              <a:rPr lang="vi-VN" dirty="0" smtClean="0"/>
              <a:t>Susținerea </a:t>
            </a:r>
            <a:r>
              <a:rPr lang="vi-VN" dirty="0"/>
              <a:t>angajamentelor internaționale și implicarea proactivă pe plan european și </a:t>
            </a:r>
            <a:r>
              <a:rPr lang="vi-VN" dirty="0" smtClean="0"/>
              <a:t>internațional</a:t>
            </a:r>
            <a:r>
              <a:rPr lang="ro-RO" smtClean="0"/>
              <a:t>.</a:t>
            </a:r>
            <a:endParaRPr lang="en-US" dirty="0"/>
          </a:p>
        </p:txBody>
      </p:sp>
    </p:spTree>
    <p:extLst>
      <p:ext uri="{BB962C8B-B14F-4D97-AF65-F5344CB8AC3E}">
        <p14:creationId xmlns:p14="http://schemas.microsoft.com/office/powerpoint/2010/main" val="10834493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dirty="0"/>
              <a:t>Obiective</a:t>
            </a:r>
            <a:r>
              <a:rPr lang="ro-RO" sz="3200" dirty="0"/>
              <a:t>le</a:t>
            </a:r>
            <a:r>
              <a:rPr lang="vi-VN" sz="3200" dirty="0"/>
              <a:t> de Dezvoltare Durabilă</a:t>
            </a:r>
            <a:endParaRPr lang="en-US" sz="3200" dirty="0"/>
          </a:p>
        </p:txBody>
      </p:sp>
      <p:sp>
        <p:nvSpPr>
          <p:cNvPr id="3" name="Content Placeholder 2"/>
          <p:cNvSpPr>
            <a:spLocks noGrp="1"/>
          </p:cNvSpPr>
          <p:nvPr>
            <p:ph idx="1"/>
          </p:nvPr>
        </p:nvSpPr>
        <p:spPr/>
        <p:txBody>
          <a:bodyPr>
            <a:normAutofit fontScale="92500" lnSpcReduction="10000"/>
          </a:bodyPr>
          <a:lstStyle/>
          <a:p>
            <a:pPr algn="just"/>
            <a:r>
              <a:rPr lang="vi-VN" dirty="0"/>
              <a:t>Agenda 2030 pentru Dezvoltare Durabilă a adus o nouă viziune nu doar în ceea ce privește esența obiectivelor stabilite, respectiv caracterul universal și interconectat al acestora, dar și în ceea ce privește implementarea obiectivelor și monitorizarea acestora, care se bazează pe recunoașterea faptului că succesul materializării nu depinde doar de actorul stat, ci și de ceilalți actori implicați, până la cetățean. </a:t>
            </a:r>
            <a:endParaRPr lang="en-US" dirty="0"/>
          </a:p>
        </p:txBody>
      </p:sp>
    </p:spTree>
    <p:extLst>
      <p:ext uri="{BB962C8B-B14F-4D97-AF65-F5344CB8AC3E}">
        <p14:creationId xmlns:p14="http://schemas.microsoft.com/office/powerpoint/2010/main" val="16686517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INDICATORII DEZ</a:t>
            </a:r>
            <a:r>
              <a:rPr lang="ro-RO" sz="2800" dirty="0" smtClean="0"/>
              <a:t>VOLTĂRII DURABILE</a:t>
            </a:r>
            <a:endParaRPr lang="en-US" sz="2800" dirty="0"/>
          </a:p>
        </p:txBody>
      </p:sp>
      <p:sp>
        <p:nvSpPr>
          <p:cNvPr id="3" name="Content Placeholder 2"/>
          <p:cNvSpPr>
            <a:spLocks noGrp="1"/>
          </p:cNvSpPr>
          <p:nvPr>
            <p:ph idx="1"/>
          </p:nvPr>
        </p:nvSpPr>
        <p:spPr/>
        <p:txBody>
          <a:bodyPr>
            <a:normAutofit fontScale="92500"/>
          </a:bodyPr>
          <a:lstStyle/>
          <a:p>
            <a:pPr algn="just"/>
            <a:r>
              <a:rPr lang="vi-VN" dirty="0"/>
              <a:t>Indicatorii, în general, sunt informaţii cuantificate care ajută la </a:t>
            </a:r>
            <a:r>
              <a:rPr lang="vi-VN" dirty="0" smtClean="0"/>
              <a:t>explicarea</a:t>
            </a:r>
            <a:r>
              <a:rPr lang="ro-RO" dirty="0" smtClean="0"/>
              <a:t> </a:t>
            </a:r>
            <a:r>
              <a:rPr lang="vi-VN" dirty="0" smtClean="0"/>
              <a:t>schimbărilor </a:t>
            </a:r>
            <a:r>
              <a:rPr lang="vi-VN" dirty="0"/>
              <a:t>produse în timp</a:t>
            </a:r>
            <a:r>
              <a:rPr lang="vi-VN" dirty="0" smtClean="0"/>
              <a:t>.</a:t>
            </a:r>
            <a:endParaRPr lang="ro-RO" dirty="0" smtClean="0"/>
          </a:p>
          <a:p>
            <a:pPr algn="just"/>
            <a:r>
              <a:rPr lang="vi-VN" i="1" dirty="0"/>
              <a:t>Funcţiile de bază ale indicatorilor dezvoltării durabile sunt de </a:t>
            </a:r>
            <a:r>
              <a:rPr lang="vi-VN" i="1" dirty="0" smtClean="0"/>
              <a:t>simplificare,</a:t>
            </a:r>
            <a:r>
              <a:rPr lang="it-IT" i="1" dirty="0" smtClean="0"/>
              <a:t>cuantificare </a:t>
            </a:r>
            <a:r>
              <a:rPr lang="it-IT" i="1" dirty="0"/>
              <a:t>şi de comunicare. Indicatorii sunt măsuri simplificate cu scopul de </a:t>
            </a:r>
            <a:r>
              <a:rPr lang="it-IT" i="1" dirty="0" smtClean="0"/>
              <a:t>a</a:t>
            </a:r>
            <a:r>
              <a:rPr lang="ro-RO" i="1" dirty="0" smtClean="0"/>
              <a:t> </a:t>
            </a:r>
            <a:r>
              <a:rPr lang="vi-VN" i="1" dirty="0" smtClean="0"/>
              <a:t>face </a:t>
            </a:r>
            <a:r>
              <a:rPr lang="vi-VN" i="1" dirty="0"/>
              <a:t>fenomenele complexe cuantificabile, astfel ca informaţia să poată </a:t>
            </a:r>
            <a:r>
              <a:rPr lang="vi-VN" i="1" dirty="0" smtClean="0"/>
              <a:t>fi</a:t>
            </a:r>
            <a:r>
              <a:rPr lang="ro-RO" i="1" dirty="0" smtClean="0"/>
              <a:t> </a:t>
            </a:r>
            <a:r>
              <a:rPr lang="vi-VN" i="1" dirty="0" smtClean="0"/>
              <a:t>comunicată</a:t>
            </a:r>
            <a:r>
              <a:rPr lang="vi-VN" i="1" dirty="0"/>
              <a:t>.</a:t>
            </a:r>
            <a:endParaRPr lang="en-US" dirty="0"/>
          </a:p>
        </p:txBody>
      </p:sp>
    </p:spTree>
    <p:extLst>
      <p:ext uri="{BB962C8B-B14F-4D97-AF65-F5344CB8AC3E}">
        <p14:creationId xmlns:p14="http://schemas.microsoft.com/office/powerpoint/2010/main" val="23060002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INDICATORII DEZ</a:t>
            </a:r>
            <a:r>
              <a:rPr lang="ro-RO" sz="2800" dirty="0"/>
              <a:t>VOLTĂRII DURABILE</a:t>
            </a:r>
            <a:endParaRPr lang="en-US" sz="2800" dirty="0"/>
          </a:p>
        </p:txBody>
      </p:sp>
      <p:sp>
        <p:nvSpPr>
          <p:cNvPr id="3" name="Content Placeholder 2"/>
          <p:cNvSpPr>
            <a:spLocks noGrp="1"/>
          </p:cNvSpPr>
          <p:nvPr>
            <p:ph idx="1"/>
          </p:nvPr>
        </p:nvSpPr>
        <p:spPr/>
        <p:txBody>
          <a:bodyPr>
            <a:normAutofit fontScale="92500" lnSpcReduction="20000"/>
          </a:bodyPr>
          <a:lstStyle/>
          <a:p>
            <a:pPr algn="just"/>
            <a:r>
              <a:rPr lang="it-IT" dirty="0"/>
              <a:t>Convenirea unui set de indicatori </a:t>
            </a:r>
            <a:r>
              <a:rPr lang="it-IT" dirty="0" smtClean="0"/>
              <a:t>accepta</a:t>
            </a:r>
            <a:r>
              <a:rPr lang="ro-RO" dirty="0" smtClean="0"/>
              <a:t>ț</a:t>
            </a:r>
            <a:r>
              <a:rPr lang="it-IT" dirty="0" smtClean="0"/>
              <a:t>i </a:t>
            </a:r>
            <a:r>
              <a:rPr lang="it-IT" dirty="0"/>
              <a:t>ai </a:t>
            </a:r>
            <a:r>
              <a:rPr lang="it-IT" dirty="0" smtClean="0"/>
              <a:t>dezvolt</a:t>
            </a:r>
            <a:r>
              <a:rPr lang="ro-RO" dirty="0" smtClean="0"/>
              <a:t>ă</a:t>
            </a:r>
            <a:r>
              <a:rPr lang="it-IT" dirty="0" smtClean="0"/>
              <a:t>rii </a:t>
            </a:r>
            <a:r>
              <a:rPr lang="it-IT" dirty="0"/>
              <a:t>durabile, inclusiv </a:t>
            </a:r>
            <a:r>
              <a:rPr lang="it-IT" dirty="0" smtClean="0"/>
              <a:t>reflectarea în </a:t>
            </a:r>
            <a:r>
              <a:rPr lang="it-IT" dirty="0"/>
              <a:t>sistemul conturilor </a:t>
            </a:r>
            <a:r>
              <a:rPr lang="it-IT" dirty="0" smtClean="0"/>
              <a:t>na</a:t>
            </a:r>
            <a:r>
              <a:rPr lang="ro-RO" dirty="0" smtClean="0"/>
              <a:t>ț</a:t>
            </a:r>
            <a:r>
              <a:rPr lang="it-IT" dirty="0" smtClean="0"/>
              <a:t>ionale</a:t>
            </a:r>
            <a:r>
              <a:rPr lang="it-IT" dirty="0"/>
              <a:t>, prin instrumente specifice, a factorilor ecologici </a:t>
            </a:r>
            <a:r>
              <a:rPr lang="ro-RO" dirty="0" smtClean="0"/>
              <a:t>ș</a:t>
            </a:r>
            <a:r>
              <a:rPr lang="it-IT" dirty="0" smtClean="0"/>
              <a:t>i sociali ai dezvolt</a:t>
            </a:r>
            <a:r>
              <a:rPr lang="ro-RO" dirty="0" smtClean="0"/>
              <a:t>ă</a:t>
            </a:r>
            <a:r>
              <a:rPr lang="it-IT" dirty="0" smtClean="0"/>
              <a:t>rii</a:t>
            </a:r>
            <a:r>
              <a:rPr lang="it-IT" dirty="0"/>
              <a:t>, constituie în continuare un subiect de preocupare </a:t>
            </a:r>
            <a:r>
              <a:rPr lang="it-IT" dirty="0" smtClean="0"/>
              <a:t>prioritar</a:t>
            </a:r>
            <a:r>
              <a:rPr lang="ro-RO" dirty="0" smtClean="0"/>
              <a:t>ă</a:t>
            </a:r>
            <a:r>
              <a:rPr lang="it-IT" dirty="0" smtClean="0"/>
              <a:t> </a:t>
            </a:r>
            <a:r>
              <a:rPr lang="it-IT" dirty="0"/>
              <a:t>din </a:t>
            </a:r>
            <a:r>
              <a:rPr lang="it-IT" dirty="0" smtClean="0"/>
              <a:t>partea Oficiului </a:t>
            </a:r>
            <a:r>
              <a:rPr lang="it-IT" dirty="0"/>
              <a:t>de </a:t>
            </a:r>
            <a:r>
              <a:rPr lang="it-IT" dirty="0" smtClean="0"/>
              <a:t>Statistic</a:t>
            </a:r>
            <a:r>
              <a:rPr lang="ro-RO" dirty="0" smtClean="0"/>
              <a:t>ă</a:t>
            </a:r>
            <a:r>
              <a:rPr lang="it-IT" dirty="0" smtClean="0"/>
              <a:t> </a:t>
            </a:r>
            <a:r>
              <a:rPr lang="it-IT" dirty="0"/>
              <a:t>al </a:t>
            </a:r>
            <a:r>
              <a:rPr lang="it-IT" dirty="0" smtClean="0"/>
              <a:t>Comunit</a:t>
            </a:r>
            <a:r>
              <a:rPr lang="ro-RO" dirty="0" smtClean="0"/>
              <a:t>ăț</a:t>
            </a:r>
            <a:r>
              <a:rPr lang="it-IT" dirty="0" smtClean="0"/>
              <a:t>ilor </a:t>
            </a:r>
            <a:r>
              <a:rPr lang="it-IT" dirty="0"/>
              <a:t>Europene (Eurostat), Comisiei Economice </a:t>
            </a:r>
            <a:r>
              <a:rPr lang="it-IT" dirty="0" smtClean="0"/>
              <a:t>ONU pentru </a:t>
            </a:r>
            <a:r>
              <a:rPr lang="it-IT" dirty="0"/>
              <a:t>Europa (UNECE) </a:t>
            </a:r>
            <a:r>
              <a:rPr lang="ro-RO" dirty="0" smtClean="0"/>
              <a:t>ș</a:t>
            </a:r>
            <a:r>
              <a:rPr lang="it-IT" dirty="0" smtClean="0"/>
              <a:t>i Organiza</a:t>
            </a:r>
            <a:r>
              <a:rPr lang="ro-RO" dirty="0" smtClean="0"/>
              <a:t>ț</a:t>
            </a:r>
            <a:r>
              <a:rPr lang="it-IT" dirty="0" smtClean="0"/>
              <a:t>iei </a:t>
            </a:r>
            <a:r>
              <a:rPr lang="it-IT" dirty="0"/>
              <a:t>pentru Colaborare </a:t>
            </a:r>
            <a:r>
              <a:rPr lang="ro-RO" dirty="0" smtClean="0"/>
              <a:t>ș</a:t>
            </a:r>
            <a:r>
              <a:rPr lang="it-IT" dirty="0" smtClean="0"/>
              <a:t>i </a:t>
            </a:r>
            <a:r>
              <a:rPr lang="it-IT" dirty="0"/>
              <a:t>Dezvoltare </a:t>
            </a:r>
            <a:r>
              <a:rPr lang="it-IT" dirty="0" smtClean="0"/>
              <a:t>Economic</a:t>
            </a:r>
            <a:r>
              <a:rPr lang="ro-RO" dirty="0" smtClean="0"/>
              <a:t>ă</a:t>
            </a:r>
            <a:r>
              <a:rPr lang="it-IT" dirty="0" smtClean="0"/>
              <a:t> </a:t>
            </a:r>
            <a:r>
              <a:rPr lang="en-US" dirty="0" smtClean="0"/>
              <a:t>(</a:t>
            </a:r>
            <a:r>
              <a:rPr lang="en-US" dirty="0"/>
              <a:t>OCDE). </a:t>
            </a:r>
            <a:r>
              <a:rPr lang="en-US" dirty="0" err="1"/>
              <a:t>România</a:t>
            </a:r>
            <a:r>
              <a:rPr lang="en-US" dirty="0"/>
              <a:t>, </a:t>
            </a:r>
            <a:r>
              <a:rPr lang="en-US" dirty="0" err="1"/>
              <a:t>prin</a:t>
            </a:r>
            <a:r>
              <a:rPr lang="en-US" dirty="0"/>
              <a:t> </a:t>
            </a:r>
            <a:r>
              <a:rPr lang="en-US" dirty="0" err="1"/>
              <a:t>Institutul</a:t>
            </a:r>
            <a:r>
              <a:rPr lang="en-US" dirty="0"/>
              <a:t> </a:t>
            </a:r>
            <a:r>
              <a:rPr lang="en-US" dirty="0" smtClean="0"/>
              <a:t>Na</a:t>
            </a:r>
            <a:r>
              <a:rPr lang="ro-RO" dirty="0" smtClean="0"/>
              <a:t>ț</a:t>
            </a:r>
            <a:r>
              <a:rPr lang="en-US" dirty="0" err="1" smtClean="0"/>
              <a:t>ional</a:t>
            </a:r>
            <a:r>
              <a:rPr lang="en-US" dirty="0" smtClean="0"/>
              <a:t> </a:t>
            </a:r>
            <a:r>
              <a:rPr lang="en-US" dirty="0"/>
              <a:t>de </a:t>
            </a:r>
            <a:r>
              <a:rPr lang="en-US" dirty="0" smtClean="0"/>
              <a:t>Statistic</a:t>
            </a:r>
            <a:r>
              <a:rPr lang="ro-RO" dirty="0" smtClean="0"/>
              <a:t>ă</a:t>
            </a:r>
            <a:r>
              <a:rPr lang="en-US" dirty="0" smtClean="0"/>
              <a:t>, </a:t>
            </a:r>
            <a:r>
              <a:rPr lang="en-US" dirty="0" err="1"/>
              <a:t>este</a:t>
            </a:r>
            <a:r>
              <a:rPr lang="en-US" dirty="0"/>
              <a:t> </a:t>
            </a:r>
            <a:r>
              <a:rPr lang="en-US" dirty="0" err="1" smtClean="0"/>
              <a:t>angajat</a:t>
            </a:r>
            <a:r>
              <a:rPr lang="ro-RO" dirty="0" smtClean="0"/>
              <a:t>ă</a:t>
            </a:r>
            <a:r>
              <a:rPr lang="en-US" dirty="0" smtClean="0"/>
              <a:t> </a:t>
            </a:r>
            <a:r>
              <a:rPr lang="en-US" dirty="0" err="1"/>
              <a:t>în</a:t>
            </a:r>
            <a:r>
              <a:rPr lang="en-US" dirty="0"/>
              <a:t> mod </a:t>
            </a:r>
            <a:r>
              <a:rPr lang="en-US" dirty="0" err="1"/>
              <a:t>activ</a:t>
            </a:r>
            <a:r>
              <a:rPr lang="en-US" dirty="0"/>
              <a:t> </a:t>
            </a:r>
            <a:r>
              <a:rPr lang="en-US" dirty="0" err="1" smtClean="0"/>
              <a:t>în</a:t>
            </a:r>
            <a:r>
              <a:rPr lang="en-US" dirty="0" smtClean="0"/>
              <a:t> </a:t>
            </a:r>
            <a:r>
              <a:rPr lang="en-US" dirty="0" err="1" smtClean="0"/>
              <a:t>acest</a:t>
            </a:r>
            <a:r>
              <a:rPr lang="en-US" dirty="0" smtClean="0"/>
              <a:t> </a:t>
            </a:r>
            <a:r>
              <a:rPr lang="en-US" dirty="0" err="1"/>
              <a:t>proces</a:t>
            </a:r>
            <a:r>
              <a:rPr lang="en-US" dirty="0"/>
              <a:t>.</a:t>
            </a:r>
          </a:p>
        </p:txBody>
      </p:sp>
    </p:spTree>
    <p:extLst>
      <p:ext uri="{BB962C8B-B14F-4D97-AF65-F5344CB8AC3E}">
        <p14:creationId xmlns:p14="http://schemas.microsoft.com/office/powerpoint/2010/main" val="26934949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INDICATORII DEZ</a:t>
            </a:r>
            <a:r>
              <a:rPr lang="ro-RO" sz="2800" dirty="0"/>
              <a:t>VOLTĂRII DURABILE</a:t>
            </a:r>
            <a:endParaRPr lang="en-US" sz="2800" dirty="0"/>
          </a:p>
        </p:txBody>
      </p:sp>
      <p:sp>
        <p:nvSpPr>
          <p:cNvPr id="3" name="Content Placeholder 2"/>
          <p:cNvSpPr>
            <a:spLocks noGrp="1"/>
          </p:cNvSpPr>
          <p:nvPr>
            <p:ph idx="1"/>
          </p:nvPr>
        </p:nvSpPr>
        <p:spPr/>
        <p:txBody>
          <a:bodyPr>
            <a:normAutofit fontScale="85000" lnSpcReduction="10000"/>
          </a:bodyPr>
          <a:lstStyle/>
          <a:p>
            <a:pPr algn="just"/>
            <a:r>
              <a:rPr lang="en-US" dirty="0" err="1"/>
              <a:t>Structura</a:t>
            </a:r>
            <a:r>
              <a:rPr lang="en-US" dirty="0"/>
              <a:t> de </a:t>
            </a:r>
            <a:r>
              <a:rPr lang="en-US" dirty="0" err="1"/>
              <a:t>indicatori</a:t>
            </a:r>
            <a:r>
              <a:rPr lang="en-US" dirty="0"/>
              <a:t> </a:t>
            </a:r>
            <a:r>
              <a:rPr lang="en-US" dirty="0" err="1" smtClean="0"/>
              <a:t>produs</a:t>
            </a:r>
            <a:r>
              <a:rPr lang="ro-RO" dirty="0" smtClean="0"/>
              <a:t>ă</a:t>
            </a:r>
            <a:r>
              <a:rPr lang="en-US" dirty="0" smtClean="0"/>
              <a:t> </a:t>
            </a:r>
            <a:r>
              <a:rPr lang="en-US" dirty="0"/>
              <a:t>de Eurostat </a:t>
            </a:r>
            <a:r>
              <a:rPr lang="en-US" dirty="0" err="1"/>
              <a:t>pentru</a:t>
            </a:r>
            <a:r>
              <a:rPr lang="en-US" dirty="0"/>
              <a:t> </a:t>
            </a:r>
            <a:r>
              <a:rPr lang="en-US" dirty="0" err="1"/>
              <a:t>primul</a:t>
            </a:r>
            <a:r>
              <a:rPr lang="en-US" dirty="0"/>
              <a:t> </a:t>
            </a:r>
            <a:r>
              <a:rPr lang="en-US" dirty="0" err="1"/>
              <a:t>raport</a:t>
            </a:r>
            <a:r>
              <a:rPr lang="en-US" dirty="0"/>
              <a:t> de </a:t>
            </a:r>
            <a:r>
              <a:rPr lang="en-US" dirty="0" err="1"/>
              <a:t>monitorizare</a:t>
            </a:r>
            <a:r>
              <a:rPr lang="en-US" dirty="0"/>
              <a:t> </a:t>
            </a:r>
            <a:r>
              <a:rPr lang="en-US" dirty="0" smtClean="0"/>
              <a:t>a</a:t>
            </a:r>
            <a:r>
              <a:rPr lang="ro-RO" dirty="0" smtClean="0"/>
              <a:t> </a:t>
            </a:r>
            <a:r>
              <a:rPr lang="it-IT" dirty="0" smtClean="0"/>
              <a:t>Strategiei </a:t>
            </a:r>
            <a:r>
              <a:rPr lang="it-IT" dirty="0"/>
              <a:t>UE reînnoite </a:t>
            </a:r>
            <a:r>
              <a:rPr lang="it-IT" dirty="0" smtClean="0"/>
              <a:t>asociaz</a:t>
            </a:r>
            <a:r>
              <a:rPr lang="ro-RO" dirty="0" smtClean="0"/>
              <a:t>ă</a:t>
            </a:r>
            <a:r>
              <a:rPr lang="it-IT" dirty="0" smtClean="0"/>
              <a:t> fiec</a:t>
            </a:r>
            <a:r>
              <a:rPr lang="ro-RO" dirty="0" smtClean="0"/>
              <a:t>ă</a:t>
            </a:r>
            <a:r>
              <a:rPr lang="it-IT" dirty="0" smtClean="0"/>
              <a:t>rei </a:t>
            </a:r>
            <a:r>
              <a:rPr lang="it-IT" dirty="0"/>
              <a:t>dimensiuni strategice un indicator </a:t>
            </a:r>
            <a:r>
              <a:rPr lang="it-IT" dirty="0" smtClean="0"/>
              <a:t>reprezentativ</a:t>
            </a:r>
            <a:r>
              <a:rPr lang="ro-RO" dirty="0" smtClean="0"/>
              <a:t> </a:t>
            </a:r>
            <a:r>
              <a:rPr lang="it-IT" dirty="0" smtClean="0"/>
              <a:t>(</a:t>
            </a:r>
            <a:r>
              <a:rPr lang="it-IT" dirty="0"/>
              <a:t>Nivel 1), un set de indicatori pentru obiectivele </a:t>
            </a:r>
            <a:r>
              <a:rPr lang="it-IT" dirty="0" smtClean="0"/>
              <a:t>opera</a:t>
            </a:r>
            <a:r>
              <a:rPr lang="ro-RO" dirty="0" smtClean="0"/>
              <a:t>ț</a:t>
            </a:r>
            <a:r>
              <a:rPr lang="it-IT" dirty="0" smtClean="0"/>
              <a:t>ionale </a:t>
            </a:r>
            <a:r>
              <a:rPr lang="it-IT" dirty="0"/>
              <a:t>subordonate (Nivel 2) </a:t>
            </a:r>
            <a:r>
              <a:rPr lang="ro-RO" dirty="0" smtClean="0"/>
              <a:t>ș</a:t>
            </a:r>
            <a:r>
              <a:rPr lang="it-IT" dirty="0" smtClean="0"/>
              <a:t>i</a:t>
            </a:r>
            <a:r>
              <a:rPr lang="ro-RO" dirty="0" smtClean="0"/>
              <a:t> </a:t>
            </a:r>
            <a:r>
              <a:rPr lang="it-IT" dirty="0" smtClean="0"/>
              <a:t>indicatori </a:t>
            </a:r>
            <a:r>
              <a:rPr lang="it-IT" dirty="0"/>
              <a:t>descriptivi ai domeniilor de </a:t>
            </a:r>
            <a:r>
              <a:rPr lang="it-IT" dirty="0" smtClean="0"/>
              <a:t>interven</a:t>
            </a:r>
            <a:r>
              <a:rPr lang="ro-RO" dirty="0" smtClean="0"/>
              <a:t>ț</a:t>
            </a:r>
            <a:r>
              <a:rPr lang="it-IT" dirty="0" smtClean="0"/>
              <a:t>ie </a:t>
            </a:r>
            <a:r>
              <a:rPr lang="it-IT" dirty="0"/>
              <a:t>pentru politicile asociate (Nivel 3). </a:t>
            </a:r>
            <a:endParaRPr lang="ro-RO" dirty="0" smtClean="0"/>
          </a:p>
          <a:p>
            <a:pPr algn="just"/>
            <a:r>
              <a:rPr lang="it-IT" dirty="0" smtClean="0"/>
              <a:t>Un</a:t>
            </a:r>
            <a:r>
              <a:rPr lang="ro-RO" dirty="0" smtClean="0"/>
              <a:t> </a:t>
            </a:r>
            <a:r>
              <a:rPr lang="en-US" dirty="0" smtClean="0"/>
              <a:t>set </a:t>
            </a:r>
            <a:r>
              <a:rPr lang="en-US" dirty="0" err="1"/>
              <a:t>suplimentar</a:t>
            </a:r>
            <a:r>
              <a:rPr lang="en-US" dirty="0"/>
              <a:t> de </a:t>
            </a:r>
            <a:r>
              <a:rPr lang="en-US" dirty="0" err="1"/>
              <a:t>indicatori</a:t>
            </a:r>
            <a:r>
              <a:rPr lang="en-US" dirty="0"/>
              <a:t>, </a:t>
            </a:r>
            <a:r>
              <a:rPr lang="en-US" dirty="0" err="1"/>
              <a:t>în</a:t>
            </a:r>
            <a:r>
              <a:rPr lang="en-US" dirty="0"/>
              <a:t> </a:t>
            </a:r>
            <a:r>
              <a:rPr lang="en-US" dirty="0" err="1"/>
              <a:t>afara</a:t>
            </a:r>
            <a:r>
              <a:rPr lang="en-US" dirty="0"/>
              <a:t> </a:t>
            </a:r>
            <a:r>
              <a:rPr lang="en-US" dirty="0" err="1"/>
              <a:t>acestei</a:t>
            </a:r>
            <a:r>
              <a:rPr lang="en-US" dirty="0"/>
              <a:t> </a:t>
            </a:r>
            <a:r>
              <a:rPr lang="en-US" dirty="0" err="1"/>
              <a:t>structuri</a:t>
            </a:r>
            <a:r>
              <a:rPr lang="en-US" dirty="0"/>
              <a:t> (</a:t>
            </a:r>
            <a:r>
              <a:rPr lang="en-US" dirty="0" err="1"/>
              <a:t>indicatorii</a:t>
            </a:r>
            <a:r>
              <a:rPr lang="en-US" dirty="0"/>
              <a:t> </a:t>
            </a:r>
            <a:r>
              <a:rPr lang="en-US" dirty="0" err="1"/>
              <a:t>contextuali</a:t>
            </a:r>
            <a:r>
              <a:rPr lang="en-US" dirty="0"/>
              <a:t>), </a:t>
            </a:r>
            <a:r>
              <a:rPr lang="en-US" dirty="0" err="1"/>
              <a:t>este</a:t>
            </a:r>
            <a:r>
              <a:rPr lang="en-US" dirty="0"/>
              <a:t> </a:t>
            </a:r>
            <a:r>
              <a:rPr lang="en-US" dirty="0" err="1" smtClean="0"/>
              <a:t>inclus</a:t>
            </a:r>
            <a:r>
              <a:rPr lang="ro-RO" dirty="0" smtClean="0"/>
              <a:t> </a:t>
            </a:r>
            <a:r>
              <a:rPr lang="en-US" dirty="0" err="1" smtClean="0"/>
              <a:t>pentru</a:t>
            </a:r>
            <a:r>
              <a:rPr lang="en-US" dirty="0" smtClean="0"/>
              <a:t> </a:t>
            </a:r>
            <a:r>
              <a:rPr lang="en-US" dirty="0" err="1"/>
              <a:t>fenomenele</a:t>
            </a:r>
            <a:r>
              <a:rPr lang="en-US" dirty="0"/>
              <a:t> </a:t>
            </a:r>
            <a:r>
              <a:rPr lang="en-US" dirty="0" err="1"/>
              <a:t>greu</a:t>
            </a:r>
            <a:r>
              <a:rPr lang="en-US" dirty="0"/>
              <a:t> de </a:t>
            </a:r>
            <a:r>
              <a:rPr lang="en-US" dirty="0" err="1"/>
              <a:t>interpretat</a:t>
            </a:r>
            <a:r>
              <a:rPr lang="en-US" dirty="0"/>
              <a:t> </a:t>
            </a:r>
            <a:r>
              <a:rPr lang="en-US" dirty="0" err="1"/>
              <a:t>normativ</a:t>
            </a:r>
            <a:r>
              <a:rPr lang="en-US" dirty="0"/>
              <a:t> </a:t>
            </a:r>
            <a:r>
              <a:rPr lang="en-US" dirty="0" err="1"/>
              <a:t>sau</a:t>
            </a:r>
            <a:r>
              <a:rPr lang="en-US" dirty="0"/>
              <a:t> al </a:t>
            </a:r>
            <a:r>
              <a:rPr lang="en-US" dirty="0" smtClean="0"/>
              <a:t>c</a:t>
            </a:r>
            <a:r>
              <a:rPr lang="ro-RO" dirty="0" smtClean="0"/>
              <a:t>ă</a:t>
            </a:r>
            <a:r>
              <a:rPr lang="en-US" dirty="0" err="1" smtClean="0"/>
              <a:t>ror</a:t>
            </a:r>
            <a:r>
              <a:rPr lang="en-US" dirty="0" smtClean="0"/>
              <a:t> r</a:t>
            </a:r>
            <a:r>
              <a:rPr lang="ro-RO" dirty="0" smtClean="0"/>
              <a:t>ă</a:t>
            </a:r>
            <a:r>
              <a:rPr lang="en-US" dirty="0" err="1" smtClean="0"/>
              <a:t>spuns</a:t>
            </a:r>
            <a:r>
              <a:rPr lang="en-US" dirty="0" smtClean="0"/>
              <a:t> </a:t>
            </a:r>
            <a:r>
              <a:rPr lang="en-US" dirty="0"/>
              <a:t>la </a:t>
            </a:r>
            <a:r>
              <a:rPr lang="en-US" dirty="0" err="1" smtClean="0"/>
              <a:t>interven</a:t>
            </a:r>
            <a:r>
              <a:rPr lang="ro-RO" dirty="0" smtClean="0"/>
              <a:t>ț</a:t>
            </a:r>
            <a:r>
              <a:rPr lang="en-US" dirty="0" smtClean="0"/>
              <a:t>ii </a:t>
            </a:r>
            <a:r>
              <a:rPr lang="en-US" dirty="0" err="1" smtClean="0"/>
              <a:t>ramâne</a:t>
            </a:r>
            <a:r>
              <a:rPr lang="ro-RO" dirty="0" smtClean="0"/>
              <a:t> </a:t>
            </a:r>
            <a:r>
              <a:rPr lang="en-US" dirty="0" err="1" smtClean="0"/>
              <a:t>neidentificat</a:t>
            </a:r>
            <a:r>
              <a:rPr lang="en-US" dirty="0"/>
              <a:t>.</a:t>
            </a:r>
          </a:p>
        </p:txBody>
      </p:sp>
    </p:spTree>
    <p:extLst>
      <p:ext uri="{BB962C8B-B14F-4D97-AF65-F5344CB8AC3E}">
        <p14:creationId xmlns:p14="http://schemas.microsoft.com/office/powerpoint/2010/main" val="3393871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INDICATORII DEZ</a:t>
            </a:r>
            <a:r>
              <a:rPr lang="ro-RO" sz="2800" dirty="0"/>
              <a:t>VOLTĂRII DURABILE</a:t>
            </a:r>
            <a:endParaRPr lang="en-US" sz="2800" dirty="0"/>
          </a:p>
        </p:txBody>
      </p:sp>
      <p:sp>
        <p:nvSpPr>
          <p:cNvPr id="3" name="Content Placeholder 2"/>
          <p:cNvSpPr>
            <a:spLocks noGrp="1"/>
          </p:cNvSpPr>
          <p:nvPr>
            <p:ph idx="1"/>
          </p:nvPr>
        </p:nvSpPr>
        <p:spPr/>
        <p:txBody>
          <a:bodyPr>
            <a:normAutofit fontScale="85000" lnSpcReduction="10000"/>
          </a:bodyPr>
          <a:lstStyle/>
          <a:p>
            <a:pPr algn="just"/>
            <a:r>
              <a:rPr lang="vi-VN" b="1" dirty="0"/>
              <a:t>Necesitatea indicatorilor </a:t>
            </a:r>
            <a:r>
              <a:rPr lang="vi-VN" dirty="0"/>
              <a:t>decurge din următoarele:</a:t>
            </a:r>
          </a:p>
          <a:p>
            <a:pPr marL="68580" indent="0" algn="just">
              <a:buNone/>
            </a:pPr>
            <a:r>
              <a:rPr lang="ro-RO" dirty="0" smtClean="0"/>
              <a:t>	</a:t>
            </a:r>
            <a:r>
              <a:rPr lang="vi-VN" dirty="0" smtClean="0"/>
              <a:t>-</a:t>
            </a:r>
            <a:r>
              <a:rPr lang="vi-VN" dirty="0"/>
              <a:t>oamenii au nevoie să fie informaţi atât despre starea mediului, cât şi a economiei;</a:t>
            </a:r>
          </a:p>
          <a:p>
            <a:pPr marL="68580" indent="0" algn="just">
              <a:buNone/>
            </a:pPr>
            <a:r>
              <a:rPr lang="ro-RO" dirty="0" smtClean="0"/>
              <a:t>	</a:t>
            </a:r>
            <a:r>
              <a:rPr lang="pt-BR" dirty="0" smtClean="0"/>
              <a:t>- </a:t>
            </a:r>
            <a:r>
              <a:rPr lang="pt-BR" dirty="0"/>
              <a:t>indicatorii oferă mijlocul de a lega impactul de mediu de activităţile socio-umane;</a:t>
            </a:r>
          </a:p>
          <a:p>
            <a:pPr marL="68580" indent="0" algn="just">
              <a:buNone/>
            </a:pPr>
            <a:r>
              <a:rPr lang="ro-RO" dirty="0" smtClean="0"/>
              <a:t>	</a:t>
            </a:r>
            <a:r>
              <a:rPr lang="it-IT" dirty="0" smtClean="0"/>
              <a:t>- </a:t>
            </a:r>
            <a:r>
              <a:rPr lang="it-IT" dirty="0"/>
              <a:t>pot ajuta la dimensionarea obiectivelor dezvoltării durabile;</a:t>
            </a:r>
          </a:p>
          <a:p>
            <a:pPr marL="68580" indent="0" algn="just">
              <a:buNone/>
            </a:pPr>
            <a:r>
              <a:rPr lang="ro-RO" dirty="0" smtClean="0"/>
              <a:t>	</a:t>
            </a:r>
            <a:r>
              <a:rPr lang="en-US" dirty="0" smtClean="0"/>
              <a:t>- </a:t>
            </a:r>
            <a:r>
              <a:rPr lang="en-US" dirty="0"/>
              <a:t>pot </a:t>
            </a:r>
            <a:r>
              <a:rPr lang="en-US" dirty="0" err="1"/>
              <a:t>servi</a:t>
            </a:r>
            <a:r>
              <a:rPr lang="en-US" dirty="0"/>
              <a:t> la </a:t>
            </a:r>
            <a:r>
              <a:rPr lang="en-US" dirty="0" err="1"/>
              <a:t>clarificarea</a:t>
            </a:r>
            <a:r>
              <a:rPr lang="en-US" dirty="0"/>
              <a:t> </a:t>
            </a:r>
            <a:r>
              <a:rPr lang="en-US" dirty="0" err="1"/>
              <a:t>confuziei</a:t>
            </a:r>
            <a:r>
              <a:rPr lang="en-US" dirty="0"/>
              <a:t> create de </a:t>
            </a:r>
            <a:r>
              <a:rPr lang="en-US" dirty="0" err="1"/>
              <a:t>popularizarea</a:t>
            </a:r>
            <a:r>
              <a:rPr lang="en-US" dirty="0"/>
              <a:t> </a:t>
            </a:r>
            <a:r>
              <a:rPr lang="en-US" dirty="0" err="1"/>
              <a:t>prin</a:t>
            </a:r>
            <a:r>
              <a:rPr lang="en-US" dirty="0"/>
              <a:t> </a:t>
            </a:r>
            <a:r>
              <a:rPr lang="en-US" dirty="0" err="1"/>
              <a:t>mijloace</a:t>
            </a:r>
            <a:r>
              <a:rPr lang="en-US" dirty="0"/>
              <a:t> mass-media </a:t>
            </a:r>
            <a:r>
              <a:rPr lang="en-US" dirty="0" smtClean="0"/>
              <a:t>a</a:t>
            </a:r>
            <a:r>
              <a:rPr lang="ro-RO" dirty="0" smtClean="0"/>
              <a:t> </a:t>
            </a:r>
            <a:r>
              <a:rPr lang="it-IT" dirty="0" smtClean="0"/>
              <a:t>unor </a:t>
            </a:r>
            <a:r>
              <a:rPr lang="it-IT" dirty="0"/>
              <a:t>date disponibile privind mediul şi economia.</a:t>
            </a:r>
            <a:endParaRPr lang="en-US" dirty="0"/>
          </a:p>
        </p:txBody>
      </p:sp>
    </p:spTree>
    <p:extLst>
      <p:ext uri="{BB962C8B-B14F-4D97-AF65-F5344CB8AC3E}">
        <p14:creationId xmlns:p14="http://schemas.microsoft.com/office/powerpoint/2010/main" val="10151727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INDICATORII DEZ</a:t>
            </a:r>
            <a:r>
              <a:rPr lang="ro-RO" sz="2800" dirty="0"/>
              <a:t>VOLTĂRII DURABILE</a:t>
            </a:r>
            <a:endParaRPr lang="en-US" sz="2800" dirty="0"/>
          </a:p>
        </p:txBody>
      </p:sp>
      <p:sp>
        <p:nvSpPr>
          <p:cNvPr id="3" name="Content Placeholder 2"/>
          <p:cNvSpPr>
            <a:spLocks noGrp="1"/>
          </p:cNvSpPr>
          <p:nvPr>
            <p:ph idx="1"/>
          </p:nvPr>
        </p:nvSpPr>
        <p:spPr/>
        <p:txBody>
          <a:bodyPr>
            <a:normAutofit fontScale="85000" lnSpcReduction="20000"/>
          </a:bodyPr>
          <a:lstStyle/>
          <a:p>
            <a:pPr algn="just"/>
            <a:r>
              <a:rPr lang="it-IT" dirty="0"/>
              <a:t>În prezent se cunosc peste 120 de indicatori ai dezvoltării durabile, grupaţi </a:t>
            </a:r>
            <a:r>
              <a:rPr lang="it-IT" dirty="0" smtClean="0"/>
              <a:t>în</a:t>
            </a:r>
            <a:r>
              <a:rPr lang="ro-RO" dirty="0" smtClean="0"/>
              <a:t> </a:t>
            </a:r>
            <a:r>
              <a:rPr lang="vi-VN" dirty="0" smtClean="0"/>
              <a:t>21 </a:t>
            </a:r>
            <a:r>
              <a:rPr lang="vi-VN" dirty="0"/>
              <a:t>de „familii de indicatori”, respectiv seturi care se referă la diferite aspecte precum</a:t>
            </a:r>
            <a:r>
              <a:rPr lang="vi-VN" dirty="0" smtClean="0"/>
              <a:t>:</a:t>
            </a:r>
            <a:r>
              <a:rPr lang="ro-RO" dirty="0" smtClean="0"/>
              <a:t> </a:t>
            </a:r>
            <a:r>
              <a:rPr lang="en-US" dirty="0" err="1" smtClean="0"/>
              <a:t>economia</a:t>
            </a:r>
            <a:r>
              <a:rPr lang="en-US" dirty="0"/>
              <a:t>, </a:t>
            </a:r>
            <a:r>
              <a:rPr lang="en-US" dirty="0" err="1"/>
              <a:t>transportul</a:t>
            </a:r>
            <a:r>
              <a:rPr lang="en-US" dirty="0"/>
              <a:t>, </a:t>
            </a:r>
            <a:r>
              <a:rPr lang="en-US" dirty="0" err="1"/>
              <a:t>turism</a:t>
            </a:r>
            <a:r>
              <a:rPr lang="en-US" dirty="0"/>
              <a:t> </a:t>
            </a:r>
            <a:r>
              <a:rPr lang="en-US" dirty="0" err="1"/>
              <a:t>şi</a:t>
            </a:r>
            <a:r>
              <a:rPr lang="en-US" dirty="0"/>
              <a:t> </a:t>
            </a:r>
            <a:r>
              <a:rPr lang="en-US" dirty="0" err="1"/>
              <a:t>recreere</a:t>
            </a:r>
            <a:r>
              <a:rPr lang="en-US" dirty="0"/>
              <a:t>, </a:t>
            </a:r>
            <a:r>
              <a:rPr lang="en-US" dirty="0" err="1"/>
              <a:t>producerea</a:t>
            </a:r>
            <a:r>
              <a:rPr lang="en-US" dirty="0"/>
              <a:t> de </a:t>
            </a:r>
            <a:r>
              <a:rPr lang="en-US" dirty="0" err="1"/>
              <a:t>energie</a:t>
            </a:r>
            <a:r>
              <a:rPr lang="en-US" dirty="0"/>
              <a:t>, </a:t>
            </a:r>
            <a:r>
              <a:rPr lang="en-US" dirty="0" err="1"/>
              <a:t>folosirea</a:t>
            </a:r>
            <a:r>
              <a:rPr lang="en-US" dirty="0"/>
              <a:t> </a:t>
            </a:r>
            <a:r>
              <a:rPr lang="en-US" dirty="0" err="1"/>
              <a:t>terenului</a:t>
            </a:r>
            <a:r>
              <a:rPr lang="en-US" dirty="0" smtClean="0"/>
              <a:t>,</a:t>
            </a:r>
            <a:r>
              <a:rPr lang="ro-RO" dirty="0" smtClean="0"/>
              <a:t> </a:t>
            </a:r>
            <a:r>
              <a:rPr lang="vi-VN" dirty="0" smtClean="0"/>
              <a:t>resursele </a:t>
            </a:r>
            <a:r>
              <a:rPr lang="vi-VN" dirty="0"/>
              <a:t>de apă, pădurile, resursele piscicole, schimbările climatice, ploile acide</a:t>
            </a:r>
            <a:r>
              <a:rPr lang="vi-VN" dirty="0" smtClean="0"/>
              <a:t>,</a:t>
            </a:r>
            <a:r>
              <a:rPr lang="ro-RO" dirty="0" smtClean="0"/>
              <a:t> </a:t>
            </a:r>
            <a:r>
              <a:rPr lang="it-IT" dirty="0" smtClean="0"/>
              <a:t>biodiversitatea</a:t>
            </a:r>
            <a:r>
              <a:rPr lang="it-IT" dirty="0"/>
              <a:t>, deşeurile, radioactivitatea şi altele.</a:t>
            </a:r>
          </a:p>
          <a:p>
            <a:pPr algn="just"/>
            <a:r>
              <a:rPr lang="vi-VN" dirty="0"/>
              <a:t>OECD şi alte instituţii internaţionale clasifică indicatorii </a:t>
            </a:r>
            <a:r>
              <a:rPr lang="vi-VN" dirty="0" smtClean="0"/>
              <a:t>interconexiunilor</a:t>
            </a:r>
            <a:r>
              <a:rPr lang="ro-RO" dirty="0" smtClean="0"/>
              <a:t> </a:t>
            </a:r>
            <a:r>
              <a:rPr lang="vi-VN" dirty="0" smtClean="0"/>
              <a:t>dintre </a:t>
            </a:r>
            <a:r>
              <a:rPr lang="vi-VN" dirty="0"/>
              <a:t>mediu şi activităţile socio-economice într-un model conceptual de </a:t>
            </a:r>
            <a:r>
              <a:rPr lang="vi-VN" dirty="0" smtClean="0"/>
              <a:t>tipul</a:t>
            </a:r>
            <a:r>
              <a:rPr lang="ro-RO" dirty="0" smtClean="0"/>
              <a:t> </a:t>
            </a:r>
            <a:r>
              <a:rPr lang="vi-VN" dirty="0" smtClean="0"/>
              <a:t>presiune- </a:t>
            </a:r>
            <a:r>
              <a:rPr lang="vi-VN" dirty="0"/>
              <a:t>stare-răspuns</a:t>
            </a:r>
            <a:endParaRPr lang="en-US" dirty="0"/>
          </a:p>
        </p:txBody>
      </p:sp>
    </p:spTree>
    <p:extLst>
      <p:ext uri="{BB962C8B-B14F-4D97-AF65-F5344CB8AC3E}">
        <p14:creationId xmlns:p14="http://schemas.microsoft.com/office/powerpoint/2010/main" val="8569826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INDICATORII DEZ</a:t>
            </a:r>
            <a:r>
              <a:rPr lang="ro-RO" sz="2800" dirty="0"/>
              <a:t>VOLTĂRII DURABILE</a:t>
            </a:r>
            <a:endParaRPr lang="en-US" sz="2800" dirty="0"/>
          </a:p>
        </p:txBody>
      </p:sp>
      <p:sp>
        <p:nvSpPr>
          <p:cNvPr id="3" name="Content Placeholder 2"/>
          <p:cNvSpPr>
            <a:spLocks noGrp="1"/>
          </p:cNvSpPr>
          <p:nvPr>
            <p:ph idx="1"/>
          </p:nvPr>
        </p:nvSpPr>
        <p:spPr/>
        <p:txBody>
          <a:bodyPr>
            <a:normAutofit lnSpcReduction="10000"/>
          </a:bodyPr>
          <a:lstStyle/>
          <a:p>
            <a:pPr marL="0" indent="0" algn="just">
              <a:buNone/>
            </a:pPr>
            <a:r>
              <a:rPr lang="ro-RO" b="1" dirty="0" smtClean="0"/>
              <a:t>	</a:t>
            </a:r>
            <a:r>
              <a:rPr lang="vi-VN" b="1" dirty="0" smtClean="0"/>
              <a:t>Indicatorii </a:t>
            </a:r>
            <a:r>
              <a:rPr lang="vi-VN" b="1" dirty="0"/>
              <a:t>de stare </a:t>
            </a:r>
            <a:r>
              <a:rPr lang="vi-VN" dirty="0"/>
              <a:t>reflectă starea </a:t>
            </a:r>
            <a:r>
              <a:rPr lang="vi-VN" dirty="0" smtClean="0"/>
              <a:t>economiei </a:t>
            </a:r>
            <a:r>
              <a:rPr lang="vi-VN" dirty="0"/>
              <a:t>cât şi a mediului. </a:t>
            </a:r>
            <a:r>
              <a:rPr lang="vi-VN" dirty="0" smtClean="0"/>
              <a:t>Aceştia</a:t>
            </a:r>
            <a:r>
              <a:rPr lang="ro-RO" dirty="0" smtClean="0"/>
              <a:t> </a:t>
            </a:r>
            <a:r>
              <a:rPr lang="vi-VN" dirty="0" smtClean="0"/>
              <a:t>măsoară </a:t>
            </a:r>
            <a:r>
              <a:rPr lang="vi-VN" dirty="0"/>
              <a:t>calitatea mediului, stocul şi calitatea resurselor naturale, ca şi </a:t>
            </a:r>
            <a:r>
              <a:rPr lang="vi-VN" dirty="0" smtClean="0"/>
              <a:t>starea</a:t>
            </a:r>
            <a:r>
              <a:rPr lang="ro-RO" dirty="0" smtClean="0"/>
              <a:t> </a:t>
            </a:r>
            <a:r>
              <a:rPr lang="vi-VN" dirty="0" smtClean="0"/>
              <a:t>economiei</a:t>
            </a:r>
            <a:r>
              <a:rPr lang="vi-VN" dirty="0"/>
              <a:t>, adică sănătatea economiei şi bunăstarea populaţiei. </a:t>
            </a:r>
            <a:r>
              <a:rPr lang="vi-VN" i="1" dirty="0"/>
              <a:t>Indicatorii de stare </a:t>
            </a:r>
            <a:r>
              <a:rPr lang="vi-VN" i="1" dirty="0" smtClean="0"/>
              <a:t>a</a:t>
            </a:r>
            <a:r>
              <a:rPr lang="ro-RO" i="1" dirty="0"/>
              <a:t> m</a:t>
            </a:r>
            <a:r>
              <a:rPr lang="vi-VN" i="1" dirty="0" smtClean="0"/>
              <a:t>ediului</a:t>
            </a:r>
            <a:r>
              <a:rPr lang="vi-VN" dirty="0" smtClean="0"/>
              <a:t> </a:t>
            </a:r>
            <a:r>
              <a:rPr lang="vi-VN" dirty="0"/>
              <a:t>se refera la concentraţii de </a:t>
            </a:r>
            <a:r>
              <a:rPr lang="ro-RO" dirty="0" smtClean="0"/>
              <a:t>    </a:t>
            </a:r>
            <a:r>
              <a:rPr lang="vi-VN" dirty="0" smtClean="0"/>
              <a:t>poluanţi </a:t>
            </a:r>
            <a:r>
              <a:rPr lang="vi-VN" dirty="0"/>
              <a:t>în apă, în aer şi pe sol, stocurile </a:t>
            </a:r>
            <a:r>
              <a:rPr lang="vi-VN" dirty="0" smtClean="0"/>
              <a:t>de</a:t>
            </a:r>
            <a:r>
              <a:rPr lang="ro-RO" dirty="0" smtClean="0"/>
              <a:t> </a:t>
            </a:r>
            <a:r>
              <a:rPr lang="it-IT" dirty="0" smtClean="0"/>
              <a:t>combustibili </a:t>
            </a:r>
            <a:r>
              <a:rPr lang="it-IT" dirty="0"/>
              <a:t>fosili, pădurile, starea pisciculturii </a:t>
            </a:r>
            <a:r>
              <a:rPr lang="ro-RO" dirty="0" smtClean="0"/>
              <a:t> </a:t>
            </a:r>
            <a:r>
              <a:rPr lang="it-IT" dirty="0" smtClean="0"/>
              <a:t>etc</a:t>
            </a:r>
            <a:r>
              <a:rPr lang="it-IT" dirty="0"/>
              <a:t>.</a:t>
            </a:r>
            <a:endParaRPr lang="en-US" dirty="0"/>
          </a:p>
        </p:txBody>
      </p:sp>
    </p:spTree>
    <p:extLst>
      <p:ext uri="{BB962C8B-B14F-4D97-AF65-F5344CB8AC3E}">
        <p14:creationId xmlns:p14="http://schemas.microsoft.com/office/powerpoint/2010/main" val="535295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INDICATORII DEZ</a:t>
            </a:r>
            <a:r>
              <a:rPr lang="ro-RO" sz="2800" dirty="0"/>
              <a:t>VOLTĂRII DURABILE</a:t>
            </a:r>
            <a:endParaRPr lang="en-US" sz="2800" dirty="0"/>
          </a:p>
        </p:txBody>
      </p:sp>
      <p:sp>
        <p:nvSpPr>
          <p:cNvPr id="3" name="Content Placeholder 2"/>
          <p:cNvSpPr>
            <a:spLocks noGrp="1"/>
          </p:cNvSpPr>
          <p:nvPr>
            <p:ph idx="1"/>
          </p:nvPr>
        </p:nvSpPr>
        <p:spPr/>
        <p:txBody>
          <a:bodyPr>
            <a:normAutofit fontScale="92500" lnSpcReduction="20000"/>
          </a:bodyPr>
          <a:lstStyle/>
          <a:p>
            <a:pPr marL="68580" indent="0" algn="just">
              <a:buNone/>
            </a:pPr>
            <a:r>
              <a:rPr lang="it-IT" i="1" dirty="0"/>
              <a:t>Indicatorii de stare a </a:t>
            </a:r>
            <a:r>
              <a:rPr lang="it-IT" i="1" dirty="0" smtClean="0"/>
              <a:t>economiei</a:t>
            </a:r>
            <a:r>
              <a:rPr lang="ro-RO" i="1" dirty="0" smtClean="0"/>
              <a:t> </a:t>
            </a:r>
            <a:r>
              <a:rPr lang="vi-VN" dirty="0"/>
              <a:t>includ creşterea producţiei (PIB), rata inflaţiei, nivelul de ocupare a forţei de </a:t>
            </a:r>
            <a:r>
              <a:rPr lang="vi-VN" dirty="0" smtClean="0"/>
              <a:t>muncă</a:t>
            </a:r>
            <a:r>
              <a:rPr lang="ro-RO" dirty="0" smtClean="0"/>
              <a:t> </a:t>
            </a:r>
            <a:r>
              <a:rPr lang="en-US" dirty="0" smtClean="0"/>
              <a:t>etc.</a:t>
            </a:r>
            <a:endParaRPr lang="ro-RO" dirty="0" smtClean="0"/>
          </a:p>
          <a:p>
            <a:pPr marL="68580" indent="0" algn="just">
              <a:buNone/>
            </a:pPr>
            <a:r>
              <a:rPr lang="ro-RO" b="1" dirty="0" smtClean="0"/>
              <a:t>	</a:t>
            </a:r>
            <a:r>
              <a:rPr lang="en-US" b="1" dirty="0" err="1" smtClean="0"/>
              <a:t>Indicatorii</a:t>
            </a:r>
            <a:r>
              <a:rPr lang="en-US" b="1" dirty="0" smtClean="0"/>
              <a:t> </a:t>
            </a:r>
            <a:r>
              <a:rPr lang="en-US" b="1" dirty="0"/>
              <a:t>de </a:t>
            </a:r>
            <a:r>
              <a:rPr lang="en-US" b="1" dirty="0" err="1"/>
              <a:t>presiune</a:t>
            </a:r>
            <a:r>
              <a:rPr lang="en-US" b="1" dirty="0"/>
              <a:t> </a:t>
            </a:r>
            <a:r>
              <a:rPr lang="en-US" dirty="0" err="1"/>
              <a:t>sunt</a:t>
            </a:r>
            <a:r>
              <a:rPr lang="en-US" dirty="0"/>
              <a:t> </a:t>
            </a:r>
            <a:r>
              <a:rPr lang="en-US" dirty="0" err="1"/>
              <a:t>impactele</a:t>
            </a:r>
            <a:r>
              <a:rPr lang="en-US" dirty="0"/>
              <a:t> adverse, </a:t>
            </a:r>
            <a:r>
              <a:rPr lang="en-US" dirty="0" err="1"/>
              <a:t>respectiv</a:t>
            </a:r>
            <a:r>
              <a:rPr lang="en-US" dirty="0"/>
              <a:t> </a:t>
            </a:r>
            <a:r>
              <a:rPr lang="en-US" dirty="0" err="1"/>
              <a:t>consumul</a:t>
            </a:r>
            <a:r>
              <a:rPr lang="en-US" dirty="0"/>
              <a:t> de </a:t>
            </a:r>
            <a:r>
              <a:rPr lang="en-US" dirty="0" err="1" smtClean="0"/>
              <a:t>resurse</a:t>
            </a:r>
            <a:r>
              <a:rPr lang="ro-RO" dirty="0" smtClean="0"/>
              <a:t> </a:t>
            </a:r>
            <a:r>
              <a:rPr lang="en-US" dirty="0" err="1" smtClean="0"/>
              <a:t>şi</a:t>
            </a:r>
            <a:r>
              <a:rPr lang="en-US" dirty="0" smtClean="0"/>
              <a:t> </a:t>
            </a:r>
            <a:r>
              <a:rPr lang="en-US" dirty="0" err="1"/>
              <a:t>cantitatea</a:t>
            </a:r>
            <a:r>
              <a:rPr lang="en-US" dirty="0"/>
              <a:t> de </a:t>
            </a:r>
            <a:r>
              <a:rPr lang="en-US" dirty="0" err="1"/>
              <a:t>poluare</a:t>
            </a:r>
            <a:r>
              <a:rPr lang="en-US" dirty="0"/>
              <a:t>.</a:t>
            </a:r>
          </a:p>
          <a:p>
            <a:pPr marL="68580" indent="0" algn="just">
              <a:buNone/>
            </a:pPr>
            <a:r>
              <a:rPr lang="ro-RO" b="1" dirty="0" smtClean="0"/>
              <a:t>	</a:t>
            </a:r>
            <a:r>
              <a:rPr lang="vi-VN" b="1" dirty="0" smtClean="0"/>
              <a:t>Indicatorii </a:t>
            </a:r>
            <a:r>
              <a:rPr lang="vi-VN" b="1" dirty="0"/>
              <a:t>de răspuns </a:t>
            </a:r>
            <a:r>
              <a:rPr lang="vi-VN" dirty="0"/>
              <a:t>sunt impactele </a:t>
            </a:r>
            <a:r>
              <a:rPr lang="ro-RO" dirty="0" smtClean="0"/>
              <a:t>b</a:t>
            </a:r>
            <a:r>
              <a:rPr lang="vi-VN" dirty="0" smtClean="0"/>
              <a:t>enefice</a:t>
            </a:r>
            <a:r>
              <a:rPr lang="vi-VN" dirty="0"/>
              <a:t>, anume: acţiunile și </a:t>
            </a:r>
            <a:r>
              <a:rPr lang="vi-VN" dirty="0" smtClean="0"/>
              <a:t>deciziile</a:t>
            </a:r>
            <a:r>
              <a:rPr lang="ro-RO" dirty="0" smtClean="0"/>
              <a:t> </a:t>
            </a:r>
            <a:r>
              <a:rPr lang="it-IT" dirty="0" smtClean="0"/>
              <a:t>de </a:t>
            </a:r>
            <a:r>
              <a:rPr lang="it-IT" dirty="0"/>
              <a:t>reducere a poluării sau a consumului de resurse, strategiile, politicile și </a:t>
            </a:r>
            <a:r>
              <a:rPr lang="it-IT" dirty="0" smtClean="0"/>
              <a:t>legislația</a:t>
            </a:r>
            <a:r>
              <a:rPr lang="ro-RO" dirty="0" smtClean="0"/>
              <a:t> </a:t>
            </a:r>
            <a:r>
              <a:rPr lang="en-US" dirty="0" smtClean="0"/>
              <a:t>de </a:t>
            </a:r>
            <a:r>
              <a:rPr lang="en-US" dirty="0" err="1"/>
              <a:t>mediu</a:t>
            </a:r>
            <a:r>
              <a:rPr lang="en-US" dirty="0"/>
              <a:t>, </a:t>
            </a:r>
            <a:r>
              <a:rPr lang="en-US" dirty="0" err="1"/>
              <a:t>resursele</a:t>
            </a:r>
            <a:r>
              <a:rPr lang="en-US" dirty="0"/>
              <a:t> </a:t>
            </a:r>
            <a:r>
              <a:rPr lang="en-US" dirty="0" err="1"/>
              <a:t>financiare</a:t>
            </a:r>
            <a:r>
              <a:rPr lang="en-US" dirty="0"/>
              <a:t> </a:t>
            </a:r>
            <a:r>
              <a:rPr lang="en-US" dirty="0" err="1"/>
              <a:t>alocate</a:t>
            </a:r>
            <a:r>
              <a:rPr lang="en-US" dirty="0"/>
              <a:t> </a:t>
            </a:r>
            <a:r>
              <a:rPr lang="en-US" dirty="0" err="1"/>
              <a:t>mediului</a:t>
            </a:r>
            <a:r>
              <a:rPr lang="en-US" dirty="0"/>
              <a:t> </a:t>
            </a:r>
            <a:r>
              <a:rPr lang="en-US" dirty="0" err="1"/>
              <a:t>şi</a:t>
            </a:r>
            <a:r>
              <a:rPr lang="en-US" dirty="0"/>
              <a:t> </a:t>
            </a:r>
            <a:r>
              <a:rPr lang="en-US" dirty="0" err="1"/>
              <a:t>investiţiile</a:t>
            </a:r>
            <a:r>
              <a:rPr lang="en-US" dirty="0"/>
              <a:t> </a:t>
            </a:r>
            <a:r>
              <a:rPr lang="en-US" dirty="0" err="1"/>
              <a:t>în</a:t>
            </a:r>
            <a:r>
              <a:rPr lang="en-US" dirty="0"/>
              <a:t> </a:t>
            </a:r>
            <a:r>
              <a:rPr lang="en-US" dirty="0" err="1"/>
              <a:t>protecţia</a:t>
            </a:r>
            <a:r>
              <a:rPr lang="en-US" dirty="0"/>
              <a:t> </a:t>
            </a:r>
            <a:r>
              <a:rPr lang="en-US" dirty="0" err="1"/>
              <a:t>mediului</a:t>
            </a:r>
            <a:r>
              <a:rPr lang="en-US" dirty="0"/>
              <a:t>.</a:t>
            </a:r>
          </a:p>
        </p:txBody>
      </p:sp>
    </p:spTree>
    <p:extLst>
      <p:ext uri="{BB962C8B-B14F-4D97-AF65-F5344CB8AC3E}">
        <p14:creationId xmlns:p14="http://schemas.microsoft.com/office/powerpoint/2010/main" val="11145575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INDICATORII DEZ</a:t>
            </a:r>
            <a:r>
              <a:rPr lang="ro-RO" sz="2800" dirty="0"/>
              <a:t>VOLTĂRII DURABILE</a:t>
            </a:r>
            <a:endParaRPr lang="en-US" sz="2800" dirty="0"/>
          </a:p>
        </p:txBody>
      </p:sp>
      <p:sp>
        <p:nvSpPr>
          <p:cNvPr id="3" name="Content Placeholder 2"/>
          <p:cNvSpPr>
            <a:spLocks noGrp="1"/>
          </p:cNvSpPr>
          <p:nvPr>
            <p:ph idx="1"/>
          </p:nvPr>
        </p:nvSpPr>
        <p:spPr/>
        <p:txBody>
          <a:bodyPr>
            <a:normAutofit fontScale="77500" lnSpcReduction="20000"/>
          </a:bodyPr>
          <a:lstStyle/>
          <a:p>
            <a:pPr algn="just"/>
            <a:r>
              <a:rPr lang="vi-VN" dirty="0"/>
              <a:t>Setul de indicatori de dezvoltare durabilă pentru România este structurat pe obiectivele Strategiei Naţionale de Dezvoltare Durabilă - Orizonturi 2013 - 2020 - 2030, cu ierarhizare pe trei niveluri:</a:t>
            </a:r>
          </a:p>
          <a:p>
            <a:pPr marL="68580" indent="0" algn="just">
              <a:buNone/>
            </a:pPr>
            <a:r>
              <a:rPr lang="ro-RO" dirty="0" smtClean="0"/>
              <a:t>	</a:t>
            </a:r>
            <a:r>
              <a:rPr lang="vi-VN" dirty="0" smtClean="0"/>
              <a:t>·</a:t>
            </a:r>
            <a:r>
              <a:rPr lang="vi-VN" dirty="0"/>
              <a:t>      nivelul 1: </a:t>
            </a:r>
            <a:r>
              <a:rPr lang="vi-VN" b="1" dirty="0"/>
              <a:t>indicatori principali (de bază);</a:t>
            </a:r>
            <a:endParaRPr lang="vi-VN" dirty="0"/>
          </a:p>
          <a:p>
            <a:pPr marL="68580" indent="0" algn="just">
              <a:buNone/>
            </a:pPr>
            <a:r>
              <a:rPr lang="ro-RO" dirty="0" smtClean="0"/>
              <a:t>	</a:t>
            </a:r>
            <a:r>
              <a:rPr lang="vi-VN" dirty="0" smtClean="0"/>
              <a:t>·</a:t>
            </a:r>
            <a:r>
              <a:rPr lang="vi-VN" dirty="0"/>
              <a:t>      nivelul 2: </a:t>
            </a:r>
            <a:r>
              <a:rPr lang="vi-VN" b="1" dirty="0"/>
              <a:t>indicatori complementari, utilizabili pentru monitorizarea şi revizuirea programelor de dezvoltare durabilă;</a:t>
            </a:r>
            <a:endParaRPr lang="vi-VN" dirty="0"/>
          </a:p>
          <a:p>
            <a:pPr marL="68580" indent="0" algn="just">
              <a:buNone/>
            </a:pPr>
            <a:r>
              <a:rPr lang="ro-RO" dirty="0" smtClean="0"/>
              <a:t>	</a:t>
            </a:r>
            <a:r>
              <a:rPr lang="vi-VN" dirty="0" smtClean="0"/>
              <a:t>·</a:t>
            </a:r>
            <a:r>
              <a:rPr lang="vi-VN" dirty="0"/>
              <a:t>      nivelul 3: </a:t>
            </a:r>
            <a:r>
              <a:rPr lang="vi-VN" b="1" dirty="0"/>
              <a:t>indicatorii de progres ai Strategiei Naţionale pentru Dezvoltare Durabilă a României, acoperind  pachetul de politici pe care aceasta le generează, inclusiv a celor ce nu sunt cuprinse în Strategia UE</a:t>
            </a:r>
            <a:r>
              <a:rPr lang="vi-VN" dirty="0"/>
              <a:t>.</a:t>
            </a:r>
          </a:p>
          <a:p>
            <a:endParaRPr lang="en-US" dirty="0"/>
          </a:p>
        </p:txBody>
      </p:sp>
    </p:spTree>
    <p:extLst>
      <p:ext uri="{BB962C8B-B14F-4D97-AF65-F5344CB8AC3E}">
        <p14:creationId xmlns:p14="http://schemas.microsoft.com/office/powerpoint/2010/main" val="26411308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INDICATORII DEZ</a:t>
            </a:r>
            <a:r>
              <a:rPr lang="ro-RO" sz="2800" dirty="0"/>
              <a:t>VOLTĂRII DURABILE</a:t>
            </a:r>
            <a:endParaRPr lang="en-US" sz="2800" dirty="0"/>
          </a:p>
        </p:txBody>
      </p:sp>
      <p:sp>
        <p:nvSpPr>
          <p:cNvPr id="3" name="Content Placeholder 2"/>
          <p:cNvSpPr>
            <a:spLocks noGrp="1"/>
          </p:cNvSpPr>
          <p:nvPr>
            <p:ph idx="1"/>
          </p:nvPr>
        </p:nvSpPr>
        <p:spPr/>
        <p:txBody>
          <a:bodyPr/>
          <a:lstStyle/>
          <a:p>
            <a:pPr algn="just"/>
            <a:r>
              <a:rPr lang="ro-RO" b="1" dirty="0"/>
              <a:t>Baza de date (</a:t>
            </a:r>
            <a:r>
              <a:rPr lang="ro-RO" b="1" dirty="0" smtClean="0"/>
              <a:t>Indicatori de Dezvoltare Durabilă în România)</a:t>
            </a:r>
            <a:r>
              <a:rPr lang="ro-RO" dirty="0"/>
              <a:t>  cu  IDD pentru România</a:t>
            </a:r>
            <a:r>
              <a:rPr lang="ro-RO" b="1" dirty="0"/>
              <a:t> </a:t>
            </a:r>
            <a:r>
              <a:rPr lang="ro-RO" dirty="0"/>
              <a:t>include 103 indicatori, cu seriile de date  disponibile în sistemul statistic naţional începând din anul 2000, ierarhizaţi, astfel: </a:t>
            </a:r>
            <a:r>
              <a:rPr lang="ro-RO" b="1" dirty="0"/>
              <a:t>19 indicatori de nivel 1, 37 indicatori de nivel 2 şi 47 indicatori la nivelul 3</a:t>
            </a:r>
            <a:r>
              <a:rPr lang="ro-RO" dirty="0"/>
              <a:t>. (https://insse.ro</a:t>
            </a:r>
            <a:r>
              <a:rPr lang="ro-RO" dirty="0" smtClean="0"/>
              <a:t>/)</a:t>
            </a:r>
            <a:endParaRPr lang="en-US" dirty="0"/>
          </a:p>
        </p:txBody>
      </p:sp>
    </p:spTree>
    <p:extLst>
      <p:ext uri="{BB962C8B-B14F-4D97-AF65-F5344CB8AC3E}">
        <p14:creationId xmlns:p14="http://schemas.microsoft.com/office/powerpoint/2010/main" val="31456726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INDICATORII DEZ</a:t>
            </a:r>
            <a:r>
              <a:rPr lang="ro-RO" sz="2800" dirty="0"/>
              <a:t>VOLTĂRII DURABILE</a:t>
            </a:r>
            <a:endParaRPr lang="en-US" sz="2800" dirty="0"/>
          </a:p>
        </p:txBody>
      </p:sp>
      <p:sp>
        <p:nvSpPr>
          <p:cNvPr id="3" name="Content Placeholder 2"/>
          <p:cNvSpPr>
            <a:spLocks noGrp="1"/>
          </p:cNvSpPr>
          <p:nvPr>
            <p:ph idx="1"/>
          </p:nvPr>
        </p:nvSpPr>
        <p:spPr/>
        <p:txBody>
          <a:bodyPr>
            <a:normAutofit fontScale="62500" lnSpcReduction="20000"/>
          </a:bodyPr>
          <a:lstStyle/>
          <a:p>
            <a:pPr marL="228600" indent="120650" algn="just"/>
            <a:r>
              <a:rPr lang="ro-RO" dirty="0" smtClean="0"/>
              <a:t> </a:t>
            </a:r>
            <a:r>
              <a:rPr lang="it-IT" b="1" dirty="0" smtClean="0"/>
              <a:t>Baza </a:t>
            </a:r>
            <a:r>
              <a:rPr lang="it-IT" b="1" dirty="0"/>
              <a:t>de date (</a:t>
            </a:r>
            <a:r>
              <a:rPr lang="it-IT" b="1" dirty="0" smtClean="0"/>
              <a:t>I</a:t>
            </a:r>
            <a:r>
              <a:rPr lang="ro-RO" b="1" dirty="0" smtClean="0"/>
              <a:t>ndicatorii de </a:t>
            </a:r>
            <a:r>
              <a:rPr lang="it-IT" b="1" dirty="0" smtClean="0"/>
              <a:t>D</a:t>
            </a:r>
            <a:r>
              <a:rPr lang="ro-RO" b="1" dirty="0" smtClean="0"/>
              <a:t>ezvoltare </a:t>
            </a:r>
            <a:r>
              <a:rPr lang="it-IT" b="1" dirty="0" smtClean="0"/>
              <a:t>D</a:t>
            </a:r>
            <a:r>
              <a:rPr lang="ro-RO" b="1" dirty="0" smtClean="0"/>
              <a:t>urabilă </a:t>
            </a:r>
            <a:r>
              <a:rPr lang="it-IT" b="1" dirty="0" smtClean="0"/>
              <a:t>T</a:t>
            </a:r>
            <a:r>
              <a:rPr lang="ro-RO" b="1" dirty="0" smtClean="0"/>
              <a:t>eritorială </a:t>
            </a:r>
            <a:r>
              <a:rPr lang="ro-RO" dirty="0" smtClean="0"/>
              <a:t>în România</a:t>
            </a:r>
            <a:r>
              <a:rPr lang="it-IT" dirty="0" smtClean="0"/>
              <a:t>)</a:t>
            </a:r>
            <a:r>
              <a:rPr lang="it-IT" dirty="0"/>
              <a:t> include 46 de indicatori, cu   seriile de date  disponibile incepand din  anul  2005, structurati pe zece teme, astfel:</a:t>
            </a:r>
          </a:p>
          <a:p>
            <a:pPr marL="68580" indent="0" algn="just">
              <a:buNone/>
            </a:pPr>
            <a:r>
              <a:rPr lang="ro-RO" dirty="0" smtClean="0"/>
              <a:t>             1. </a:t>
            </a:r>
            <a:r>
              <a:rPr lang="it-IT" dirty="0" smtClean="0"/>
              <a:t>Societatea </a:t>
            </a:r>
            <a:r>
              <a:rPr lang="it-IT" dirty="0"/>
              <a:t>cunoasterii si dezvoltarea economica si sociala – 18 indicatori</a:t>
            </a:r>
          </a:p>
          <a:p>
            <a:pPr marL="68580" indent="0" algn="just">
              <a:buNone/>
            </a:pPr>
            <a:r>
              <a:rPr lang="ro-RO" dirty="0" smtClean="0"/>
              <a:t>              2. </a:t>
            </a:r>
            <a:r>
              <a:rPr lang="it-IT" dirty="0" smtClean="0"/>
              <a:t>Consumul </a:t>
            </a:r>
            <a:r>
              <a:rPr lang="it-IT" dirty="0"/>
              <a:t>si productia durabile – 9 indicatori</a:t>
            </a:r>
          </a:p>
          <a:p>
            <a:pPr marL="68580" indent="0" algn="just">
              <a:buNone/>
            </a:pPr>
            <a:r>
              <a:rPr lang="ro-RO" dirty="0" smtClean="0"/>
              <a:t>              3. </a:t>
            </a:r>
            <a:r>
              <a:rPr lang="it-IT" dirty="0" smtClean="0"/>
              <a:t>Transport </a:t>
            </a:r>
            <a:r>
              <a:rPr lang="it-IT" dirty="0"/>
              <a:t>– 2 indicatori</a:t>
            </a:r>
          </a:p>
          <a:p>
            <a:pPr marL="68580" indent="0" algn="just">
              <a:buNone/>
            </a:pPr>
            <a:r>
              <a:rPr lang="ro-RO" dirty="0" smtClean="0"/>
              <a:t>              4. </a:t>
            </a:r>
            <a:r>
              <a:rPr lang="it-IT" dirty="0" smtClean="0"/>
              <a:t>Conservarea </a:t>
            </a:r>
            <a:r>
              <a:rPr lang="it-IT" dirty="0"/>
              <a:t>si gestiunea resurselor naturale – 3 indicatori</a:t>
            </a:r>
          </a:p>
          <a:p>
            <a:pPr marL="68580" indent="0" algn="just">
              <a:buNone/>
            </a:pPr>
            <a:r>
              <a:rPr lang="ro-RO" dirty="0" smtClean="0"/>
              <a:t>              5. </a:t>
            </a:r>
            <a:r>
              <a:rPr lang="it-IT" dirty="0" smtClean="0"/>
              <a:t>Sanatatea </a:t>
            </a:r>
            <a:r>
              <a:rPr lang="it-IT" dirty="0"/>
              <a:t>publica – 5 indicatori</a:t>
            </a:r>
          </a:p>
          <a:p>
            <a:pPr marL="68580" indent="0" algn="just">
              <a:buNone/>
            </a:pPr>
            <a:r>
              <a:rPr lang="ro-RO" dirty="0" smtClean="0"/>
              <a:t>              6. </a:t>
            </a:r>
            <a:r>
              <a:rPr lang="it-IT" dirty="0" smtClean="0"/>
              <a:t>Nivel </a:t>
            </a:r>
            <a:r>
              <a:rPr lang="it-IT" dirty="0"/>
              <a:t>de trai – 2 indicatori</a:t>
            </a:r>
          </a:p>
          <a:p>
            <a:pPr marL="68580" indent="0" algn="just">
              <a:buNone/>
            </a:pPr>
            <a:r>
              <a:rPr lang="ro-RO" dirty="0" smtClean="0"/>
              <a:t>              7.</a:t>
            </a:r>
            <a:r>
              <a:rPr lang="it-IT" dirty="0" smtClean="0"/>
              <a:t>Coeziunea </a:t>
            </a:r>
            <a:r>
              <a:rPr lang="it-IT" dirty="0"/>
              <a:t>sociala si teritoriala – 3 indicatori</a:t>
            </a:r>
          </a:p>
          <a:p>
            <a:pPr marL="68580" indent="0" algn="just">
              <a:buNone/>
            </a:pPr>
            <a:r>
              <a:rPr lang="ro-RO" dirty="0" smtClean="0"/>
              <a:t>              8. </a:t>
            </a:r>
            <a:r>
              <a:rPr lang="it-IT" dirty="0" smtClean="0"/>
              <a:t>Buna </a:t>
            </a:r>
            <a:r>
              <a:rPr lang="it-IT" dirty="0"/>
              <a:t>guvernare – 2 indicatori</a:t>
            </a:r>
          </a:p>
          <a:p>
            <a:pPr marL="68580" indent="0" algn="just">
              <a:buNone/>
            </a:pPr>
            <a:r>
              <a:rPr lang="ro-RO" dirty="0" smtClean="0"/>
              <a:t>              9. </a:t>
            </a:r>
            <a:r>
              <a:rPr lang="it-IT" dirty="0" smtClean="0"/>
              <a:t>Turism </a:t>
            </a:r>
            <a:r>
              <a:rPr lang="it-IT" dirty="0"/>
              <a:t>– 1 indicator</a:t>
            </a:r>
          </a:p>
          <a:p>
            <a:pPr marL="68580" indent="0" algn="just">
              <a:buNone/>
            </a:pPr>
            <a:r>
              <a:rPr lang="ro-RO" dirty="0" smtClean="0"/>
              <a:t>            10. </a:t>
            </a:r>
            <a:r>
              <a:rPr lang="it-IT" dirty="0" smtClean="0"/>
              <a:t>Utilitate </a:t>
            </a:r>
            <a:r>
              <a:rPr lang="it-IT" dirty="0"/>
              <a:t>publica de interes local – 1 </a:t>
            </a:r>
            <a:r>
              <a:rPr lang="it-IT" dirty="0" smtClean="0"/>
              <a:t>indicator</a:t>
            </a:r>
            <a:endParaRPr lang="ro-RO" dirty="0" smtClean="0"/>
          </a:p>
          <a:p>
            <a:pPr marL="68580" indent="0" algn="just">
              <a:buNone/>
            </a:pPr>
            <a:r>
              <a:rPr lang="ro-RO" dirty="0"/>
              <a:t>(https://insse.ro</a:t>
            </a:r>
            <a:r>
              <a:rPr lang="ro-RO" dirty="0" smtClean="0"/>
              <a:t>/)</a:t>
            </a:r>
            <a:endParaRPr lang="it-IT" dirty="0"/>
          </a:p>
          <a:p>
            <a:endParaRPr lang="en-US" dirty="0"/>
          </a:p>
        </p:txBody>
      </p:sp>
    </p:spTree>
    <p:extLst>
      <p:ext uri="{BB962C8B-B14F-4D97-AF65-F5344CB8AC3E}">
        <p14:creationId xmlns:p14="http://schemas.microsoft.com/office/powerpoint/2010/main" val="9018186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ro-RO" sz="2800" dirty="0" smtClean="0"/>
              <a:t>ECOEFICIENȚA -</a:t>
            </a:r>
            <a:r>
              <a:rPr lang="it-IT" sz="2800" dirty="0" smtClean="0"/>
              <a:t> </a:t>
            </a:r>
            <a:r>
              <a:rPr lang="ro-RO" sz="2800" dirty="0"/>
              <a:t>I</a:t>
            </a:r>
            <a:r>
              <a:rPr lang="it-IT" sz="2800" dirty="0" smtClean="0"/>
              <a:t>ndicator </a:t>
            </a:r>
            <a:r>
              <a:rPr lang="it-IT" sz="2800" dirty="0"/>
              <a:t>complex al strategiei dezvoltării </a:t>
            </a:r>
            <a:r>
              <a:rPr lang="it-IT" sz="2800" dirty="0" smtClean="0"/>
              <a:t>durabile</a:t>
            </a:r>
            <a:endParaRPr lang="en-US" sz="2800" dirty="0"/>
          </a:p>
        </p:txBody>
      </p:sp>
      <p:sp>
        <p:nvSpPr>
          <p:cNvPr id="3" name="Content Placeholder 2"/>
          <p:cNvSpPr>
            <a:spLocks noGrp="1"/>
          </p:cNvSpPr>
          <p:nvPr>
            <p:ph idx="1"/>
          </p:nvPr>
        </p:nvSpPr>
        <p:spPr/>
        <p:txBody>
          <a:bodyPr>
            <a:normAutofit fontScale="85000" lnSpcReduction="10000"/>
          </a:bodyPr>
          <a:lstStyle/>
          <a:p>
            <a:pPr algn="just"/>
            <a:r>
              <a:rPr lang="vi-VN" b="1" dirty="0" smtClean="0"/>
              <a:t>Ecoeficiența</a:t>
            </a:r>
            <a:r>
              <a:rPr lang="vi-VN" dirty="0"/>
              <a:t> se bazează pe principiul utilizării celor mai </a:t>
            </a:r>
            <a:r>
              <a:rPr lang="vi-VN" dirty="0" smtClean="0"/>
              <a:t>eficiente</a:t>
            </a:r>
            <a:r>
              <a:rPr lang="ro-RO" dirty="0" smtClean="0"/>
              <a:t> </a:t>
            </a:r>
            <a:r>
              <a:rPr lang="vi-VN" dirty="0" smtClean="0"/>
              <a:t>tehnologii </a:t>
            </a:r>
            <a:r>
              <a:rPr lang="vi-VN" dirty="0"/>
              <a:t>și metode, utilizarea de mai puține resurse </a:t>
            </a:r>
            <a:r>
              <a:rPr lang="vi-VN" dirty="0" smtClean="0"/>
              <a:t>naturale</a:t>
            </a:r>
            <a:r>
              <a:rPr lang="ro-RO" dirty="0" smtClean="0"/>
              <a:t> </a:t>
            </a:r>
            <a:r>
              <a:rPr lang="vi-VN" dirty="0" smtClean="0"/>
              <a:t>și </a:t>
            </a:r>
            <a:r>
              <a:rPr lang="vi-VN" dirty="0"/>
              <a:t>energie pentru același volum al producției și generarea </a:t>
            </a:r>
            <a:r>
              <a:rPr lang="vi-VN" dirty="0" smtClean="0"/>
              <a:t>unor</a:t>
            </a:r>
            <a:r>
              <a:rPr lang="ro-RO" dirty="0" smtClean="0"/>
              <a:t> </a:t>
            </a:r>
            <a:r>
              <a:rPr lang="vi-VN" dirty="0" smtClean="0"/>
              <a:t>cantități </a:t>
            </a:r>
            <a:r>
              <a:rPr lang="vi-VN" dirty="0"/>
              <a:t>reduse de deșeuri.</a:t>
            </a:r>
          </a:p>
          <a:p>
            <a:pPr algn="just"/>
            <a:r>
              <a:rPr lang="vi-VN" dirty="0" smtClean="0"/>
              <a:t>Ecoeficiența </a:t>
            </a:r>
            <a:r>
              <a:rPr lang="vi-VN" dirty="0"/>
              <a:t>nu se adresează doar problemelor legate de </a:t>
            </a:r>
            <a:r>
              <a:rPr lang="vi-VN" dirty="0" smtClean="0"/>
              <a:t>protecția</a:t>
            </a:r>
            <a:r>
              <a:rPr lang="ro-RO" dirty="0" smtClean="0"/>
              <a:t> </a:t>
            </a:r>
            <a:r>
              <a:rPr lang="vi-VN" dirty="0" smtClean="0"/>
              <a:t>mediului</a:t>
            </a:r>
            <a:r>
              <a:rPr lang="vi-VN" dirty="0"/>
              <a:t>, ci este focalizată de asemenea asupra “conservării resurselor</a:t>
            </a:r>
            <a:br>
              <a:rPr lang="vi-VN" dirty="0"/>
            </a:br>
            <a:r>
              <a:rPr lang="vi-VN" dirty="0"/>
              <a:t>naturale“, “eficienței industriale“ și “dezvoltării economice</a:t>
            </a:r>
            <a:r>
              <a:rPr lang="vi-VN" dirty="0" smtClean="0"/>
              <a:t>“.</a:t>
            </a:r>
            <a:endParaRPr lang="ro-RO" dirty="0" smtClean="0"/>
          </a:p>
          <a:p>
            <a:pPr algn="just"/>
            <a:r>
              <a:rPr lang="ro-RO" dirty="0"/>
              <a:t>E</a:t>
            </a:r>
            <a:r>
              <a:rPr lang="vi-VN" dirty="0" smtClean="0"/>
              <a:t>coeficiența </a:t>
            </a:r>
            <a:r>
              <a:rPr lang="vi-VN" dirty="0"/>
              <a:t>furnizează atât beneficii de mediu cât și economice </a:t>
            </a:r>
            <a:r>
              <a:rPr lang="vi-VN" dirty="0" smtClean="0"/>
              <a:t>prin</a:t>
            </a:r>
            <a:r>
              <a:rPr lang="ro-RO" dirty="0" smtClean="0"/>
              <a:t> </a:t>
            </a:r>
            <a:r>
              <a:rPr lang="vi-VN" dirty="0" smtClean="0"/>
              <a:t>eficientizarea </a:t>
            </a:r>
            <a:r>
              <a:rPr lang="vi-VN" dirty="0"/>
              <a:t>producției.</a:t>
            </a:r>
          </a:p>
          <a:p>
            <a:endParaRPr lang="en-US" dirty="0"/>
          </a:p>
        </p:txBody>
      </p:sp>
    </p:spTree>
    <p:extLst>
      <p:ext uri="{BB962C8B-B14F-4D97-AF65-F5344CB8AC3E}">
        <p14:creationId xmlns:p14="http://schemas.microsoft.com/office/powerpoint/2010/main" val="4698651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ro-RO" sz="2800" dirty="0" smtClean="0"/>
              <a:t>ECOEFICIENȚA</a:t>
            </a:r>
            <a:r>
              <a:rPr lang="ro-RO" sz="2800" dirty="0"/>
              <a:t> -</a:t>
            </a:r>
            <a:r>
              <a:rPr lang="it-IT" sz="2800" dirty="0"/>
              <a:t> </a:t>
            </a:r>
            <a:r>
              <a:rPr lang="ro-RO" sz="2800" dirty="0"/>
              <a:t>I</a:t>
            </a:r>
            <a:r>
              <a:rPr lang="it-IT" sz="2800" dirty="0"/>
              <a:t>ndicator complex al strategiei dezvoltării durabile</a:t>
            </a:r>
            <a:endParaRPr lang="en-US" sz="2800" dirty="0"/>
          </a:p>
        </p:txBody>
      </p:sp>
      <p:sp>
        <p:nvSpPr>
          <p:cNvPr id="3" name="Content Placeholder 2"/>
          <p:cNvSpPr>
            <a:spLocks noGrp="1"/>
          </p:cNvSpPr>
          <p:nvPr>
            <p:ph idx="1"/>
          </p:nvPr>
        </p:nvSpPr>
        <p:spPr/>
        <p:txBody>
          <a:bodyPr>
            <a:normAutofit fontScale="92500" lnSpcReduction="20000"/>
          </a:bodyPr>
          <a:lstStyle/>
          <a:p>
            <a:pPr algn="just"/>
            <a:r>
              <a:rPr lang="it-IT" dirty="0"/>
              <a:t>Cea mai completă definiție a </a:t>
            </a:r>
            <a:r>
              <a:rPr lang="it-IT" dirty="0" smtClean="0"/>
              <a:t>ecoeficineței</a:t>
            </a:r>
            <a:r>
              <a:rPr lang="vi-VN" dirty="0" smtClean="0"/>
              <a:t> </a:t>
            </a:r>
            <a:r>
              <a:rPr lang="vi-VN" dirty="0"/>
              <a:t>a fost oferită de Consiliul Mondial </a:t>
            </a:r>
            <a:r>
              <a:rPr lang="vi-VN" dirty="0" smtClean="0"/>
              <a:t>al</a:t>
            </a:r>
            <a:r>
              <a:rPr lang="ro-RO" dirty="0" smtClean="0"/>
              <a:t> </a:t>
            </a:r>
            <a:r>
              <a:rPr lang="vi-VN" dirty="0" smtClean="0"/>
              <a:t>Afacerilor </a:t>
            </a:r>
            <a:r>
              <a:rPr lang="vi-VN" dirty="0"/>
              <a:t>pentru Dezvoltare Durabilă (WBCSD): „</a:t>
            </a:r>
            <a:r>
              <a:rPr lang="vi-VN" i="1" dirty="0"/>
              <a:t>ecoeficiența constă </a:t>
            </a:r>
            <a:r>
              <a:rPr lang="vi-VN" i="1" dirty="0" smtClean="0"/>
              <a:t>în</a:t>
            </a:r>
            <a:r>
              <a:rPr lang="ro-RO" i="1" dirty="0" smtClean="0"/>
              <a:t> </a:t>
            </a:r>
            <a:r>
              <a:rPr lang="en-US" i="1" dirty="0" err="1"/>
              <a:t>furnizarea</a:t>
            </a:r>
            <a:r>
              <a:rPr lang="en-US" i="1" dirty="0"/>
              <a:t> de </a:t>
            </a:r>
            <a:r>
              <a:rPr lang="en-US" i="1" dirty="0" err="1"/>
              <a:t>bunuri</a:t>
            </a:r>
            <a:r>
              <a:rPr lang="en-US" i="1" dirty="0"/>
              <a:t> </a:t>
            </a:r>
            <a:r>
              <a:rPr lang="en-US" i="1" dirty="0" err="1"/>
              <a:t>și</a:t>
            </a:r>
            <a:r>
              <a:rPr lang="en-US" i="1" dirty="0"/>
              <a:t> </a:t>
            </a:r>
            <a:r>
              <a:rPr lang="en-US" i="1" dirty="0" err="1"/>
              <a:t>servicii</a:t>
            </a:r>
            <a:r>
              <a:rPr lang="en-US" i="1" dirty="0"/>
              <a:t> la </a:t>
            </a:r>
            <a:r>
              <a:rPr lang="en-US" i="1" dirty="0" err="1"/>
              <a:t>prețuri</a:t>
            </a:r>
            <a:r>
              <a:rPr lang="en-US" i="1" dirty="0"/>
              <a:t> competitive, care </a:t>
            </a:r>
            <a:r>
              <a:rPr lang="en-US" i="1" dirty="0" err="1"/>
              <a:t>satisfac</a:t>
            </a:r>
            <a:r>
              <a:rPr lang="en-US" i="1" dirty="0"/>
              <a:t> </a:t>
            </a:r>
            <a:r>
              <a:rPr lang="en-US" i="1" dirty="0" err="1"/>
              <a:t>nevoile</a:t>
            </a:r>
            <a:r>
              <a:rPr lang="en-US" i="1" dirty="0"/>
              <a:t> </a:t>
            </a:r>
            <a:r>
              <a:rPr lang="en-US" i="1" dirty="0" err="1" smtClean="0"/>
              <a:t>umane</a:t>
            </a:r>
            <a:r>
              <a:rPr lang="ro-RO" i="1" dirty="0" smtClean="0"/>
              <a:t> </a:t>
            </a:r>
            <a:r>
              <a:rPr lang="it-IT" i="1" dirty="0" smtClean="0"/>
              <a:t>și </a:t>
            </a:r>
            <a:r>
              <a:rPr lang="it-IT" i="1" dirty="0"/>
              <a:t>contribuie la calitatea vieții, concomitent cu reducerea impactului ecologic și </a:t>
            </a:r>
            <a:r>
              <a:rPr lang="it-IT" i="1" dirty="0" smtClean="0"/>
              <a:t>a</a:t>
            </a:r>
            <a:r>
              <a:rPr lang="ro-RO" i="1" dirty="0" smtClean="0"/>
              <a:t> </a:t>
            </a:r>
            <a:r>
              <a:rPr lang="vi-VN" i="1" dirty="0" smtClean="0"/>
              <a:t>intensității </a:t>
            </a:r>
            <a:r>
              <a:rPr lang="vi-VN" i="1" dirty="0"/>
              <a:t>utilizării resurselor naturale, </a:t>
            </a:r>
            <a:r>
              <a:rPr lang="vi-VN" i="1" dirty="0" smtClean="0"/>
              <a:t>de-a</a:t>
            </a:r>
            <a:r>
              <a:rPr lang="ro-RO" i="1" dirty="0" smtClean="0"/>
              <a:t> </a:t>
            </a:r>
            <a:r>
              <a:rPr lang="vi-VN" i="1" dirty="0" smtClean="0"/>
              <a:t>lungul </a:t>
            </a:r>
            <a:r>
              <a:rPr lang="vi-VN" i="1" dirty="0"/>
              <a:t>întregului lor ciclu de viață, </a:t>
            </a:r>
            <a:r>
              <a:rPr lang="vi-VN" i="1" dirty="0" smtClean="0"/>
              <a:t>la</a:t>
            </a:r>
            <a:r>
              <a:rPr lang="ro-RO" i="1" dirty="0" smtClean="0"/>
              <a:t> </a:t>
            </a:r>
            <a:r>
              <a:rPr lang="es-ES" i="1" dirty="0" smtClean="0"/>
              <a:t>un </a:t>
            </a:r>
            <a:r>
              <a:rPr lang="es-ES" i="1" dirty="0"/>
              <a:t>nivel </a:t>
            </a:r>
            <a:r>
              <a:rPr lang="es-ES" i="1" dirty="0" err="1"/>
              <a:t>cel</a:t>
            </a:r>
            <a:r>
              <a:rPr lang="es-ES" i="1" dirty="0"/>
              <a:t> </a:t>
            </a:r>
            <a:r>
              <a:rPr lang="es-ES" i="1" dirty="0" err="1"/>
              <a:t>puțin</a:t>
            </a:r>
            <a:r>
              <a:rPr lang="es-ES" i="1" dirty="0"/>
              <a:t> </a:t>
            </a:r>
            <a:r>
              <a:rPr lang="es-ES" i="1" dirty="0" err="1"/>
              <a:t>egal</a:t>
            </a:r>
            <a:r>
              <a:rPr lang="es-ES" i="1" dirty="0"/>
              <a:t> </a:t>
            </a:r>
            <a:r>
              <a:rPr lang="es-ES" i="1" dirty="0" err="1"/>
              <a:t>cu</a:t>
            </a:r>
            <a:r>
              <a:rPr lang="es-ES" i="1" dirty="0"/>
              <a:t> </a:t>
            </a:r>
            <a:r>
              <a:rPr lang="es-ES" i="1" dirty="0" err="1"/>
              <a:t>capacitatea</a:t>
            </a:r>
            <a:r>
              <a:rPr lang="es-ES" i="1" dirty="0"/>
              <a:t> </a:t>
            </a:r>
            <a:r>
              <a:rPr lang="es-ES" i="1" dirty="0" err="1"/>
              <a:t>estimată</a:t>
            </a:r>
            <a:r>
              <a:rPr lang="es-ES" i="1" dirty="0"/>
              <a:t> de </a:t>
            </a:r>
            <a:r>
              <a:rPr lang="es-ES" i="1" dirty="0" err="1"/>
              <a:t>suport</a:t>
            </a:r>
            <a:r>
              <a:rPr lang="es-ES" i="1" dirty="0"/>
              <a:t> al </a:t>
            </a:r>
            <a:r>
              <a:rPr lang="es-ES" i="1" dirty="0" err="1"/>
              <a:t>Pământului</a:t>
            </a:r>
            <a:r>
              <a:rPr lang="es-ES" i="1" dirty="0"/>
              <a:t>”</a:t>
            </a:r>
            <a:endParaRPr lang="en-US" dirty="0"/>
          </a:p>
        </p:txBody>
      </p:sp>
    </p:spTree>
    <p:extLst>
      <p:ext uri="{BB962C8B-B14F-4D97-AF65-F5344CB8AC3E}">
        <p14:creationId xmlns:p14="http://schemas.microsoft.com/office/powerpoint/2010/main" val="30085480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ro-RO" sz="2800" dirty="0" smtClean="0"/>
              <a:t>ECOEFICIENȚA</a:t>
            </a:r>
            <a:r>
              <a:rPr lang="ro-RO" sz="2800" dirty="0"/>
              <a:t> -</a:t>
            </a:r>
            <a:r>
              <a:rPr lang="it-IT" sz="2800" dirty="0"/>
              <a:t> </a:t>
            </a:r>
            <a:r>
              <a:rPr lang="ro-RO" sz="2800" dirty="0"/>
              <a:t>I</a:t>
            </a:r>
            <a:r>
              <a:rPr lang="it-IT" sz="2800" dirty="0"/>
              <a:t>ndicator complex al strategiei dezvoltării durabile</a:t>
            </a:r>
            <a:endParaRPr lang="en-US" sz="2800" dirty="0"/>
          </a:p>
        </p:txBody>
      </p:sp>
      <p:sp>
        <p:nvSpPr>
          <p:cNvPr id="3" name="Content Placeholder 2"/>
          <p:cNvSpPr>
            <a:spLocks noGrp="1"/>
          </p:cNvSpPr>
          <p:nvPr>
            <p:ph idx="1"/>
          </p:nvPr>
        </p:nvSpPr>
        <p:spPr/>
        <p:txBody>
          <a:bodyPr>
            <a:normAutofit fontScale="92500" lnSpcReduction="20000"/>
          </a:bodyPr>
          <a:lstStyle/>
          <a:p>
            <a:pPr marL="53975" indent="15875" algn="just"/>
            <a:r>
              <a:rPr lang="ro-RO" dirty="0" smtClean="0"/>
              <a:t>        </a:t>
            </a:r>
            <a:r>
              <a:rPr lang="es-ES" dirty="0" smtClean="0"/>
              <a:t>La </a:t>
            </a:r>
            <a:r>
              <a:rPr lang="es-ES" dirty="0"/>
              <a:t>nivel </a:t>
            </a:r>
            <a:r>
              <a:rPr lang="es-ES" i="1" dirty="0" err="1"/>
              <a:t>microeconomic</a:t>
            </a:r>
            <a:r>
              <a:rPr lang="es-ES" dirty="0"/>
              <a:t>, </a:t>
            </a:r>
            <a:r>
              <a:rPr lang="es-ES" dirty="0" err="1"/>
              <a:t>ecoeficiența</a:t>
            </a:r>
            <a:r>
              <a:rPr lang="es-ES" dirty="0"/>
              <a:t> este un </a:t>
            </a:r>
            <a:r>
              <a:rPr lang="es-ES" dirty="0" err="1"/>
              <a:t>instrument</a:t>
            </a:r>
            <a:r>
              <a:rPr lang="es-ES" dirty="0"/>
              <a:t> de implementare </a:t>
            </a:r>
            <a:r>
              <a:rPr lang="es-ES" dirty="0" smtClean="0"/>
              <a:t>a</a:t>
            </a:r>
            <a:r>
              <a:rPr lang="ro-RO" dirty="0" smtClean="0"/>
              <a:t> </a:t>
            </a:r>
            <a:r>
              <a:rPr lang="vi-VN" dirty="0" smtClean="0"/>
              <a:t>strategiilor </a:t>
            </a:r>
            <a:r>
              <a:rPr lang="vi-VN" dirty="0"/>
              <a:t>durabile în afaceri și vizează următoarele obiective:</a:t>
            </a:r>
          </a:p>
          <a:p>
            <a:pPr marL="68580" indent="0" algn="just">
              <a:buNone/>
            </a:pPr>
            <a:r>
              <a:rPr lang="ro-RO" dirty="0" smtClean="0"/>
              <a:t>	</a:t>
            </a:r>
            <a:r>
              <a:rPr lang="vi-VN" dirty="0" smtClean="0"/>
              <a:t>1</a:t>
            </a:r>
            <a:r>
              <a:rPr lang="vi-VN" dirty="0"/>
              <a:t>. reducerea intensității consumului de materiale și energie al bunurilor </a:t>
            </a:r>
            <a:r>
              <a:rPr lang="vi-VN" dirty="0" smtClean="0"/>
              <a:t>și</a:t>
            </a:r>
            <a:r>
              <a:rPr lang="ro-RO" dirty="0" smtClean="0"/>
              <a:t> </a:t>
            </a:r>
            <a:r>
              <a:rPr lang="vi-VN" dirty="0" smtClean="0"/>
              <a:t>serviciilor </a:t>
            </a:r>
            <a:r>
              <a:rPr lang="vi-VN" dirty="0"/>
              <a:t>produse de firmă;</a:t>
            </a:r>
          </a:p>
          <a:p>
            <a:pPr marL="68580" indent="0" algn="just">
              <a:buNone/>
            </a:pPr>
            <a:r>
              <a:rPr lang="ro-RO" dirty="0" smtClean="0"/>
              <a:t>	</a:t>
            </a:r>
            <a:r>
              <a:rPr lang="pt-BR" dirty="0" smtClean="0"/>
              <a:t>2</a:t>
            </a:r>
            <a:r>
              <a:rPr lang="pt-BR" dirty="0"/>
              <a:t>. reducerea emisiilor poluante, a deșeurilor și a substanțelor toxice;</a:t>
            </a:r>
          </a:p>
          <a:p>
            <a:pPr marL="68580" indent="0" algn="just">
              <a:buNone/>
            </a:pPr>
            <a:r>
              <a:rPr lang="ro-RO" dirty="0" smtClean="0"/>
              <a:t>	</a:t>
            </a:r>
            <a:r>
              <a:rPr lang="vi-VN" dirty="0" smtClean="0"/>
              <a:t>3</a:t>
            </a:r>
            <a:r>
              <a:rPr lang="vi-VN" dirty="0"/>
              <a:t>. sporirea reciclabilității, creșterea duratei de folosință și a utilității produselor.</a:t>
            </a:r>
            <a:endParaRPr lang="en-US" dirty="0"/>
          </a:p>
        </p:txBody>
      </p:sp>
    </p:spTree>
    <p:extLst>
      <p:ext uri="{BB962C8B-B14F-4D97-AF65-F5344CB8AC3E}">
        <p14:creationId xmlns:p14="http://schemas.microsoft.com/office/powerpoint/2010/main" val="11531279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ro-RO" sz="2800" dirty="0" smtClean="0"/>
              <a:t>ECOEFICIENȚA</a:t>
            </a:r>
            <a:r>
              <a:rPr lang="ro-RO" sz="2800" dirty="0"/>
              <a:t> -</a:t>
            </a:r>
            <a:r>
              <a:rPr lang="it-IT" sz="2800" dirty="0"/>
              <a:t> </a:t>
            </a:r>
            <a:r>
              <a:rPr lang="ro-RO" sz="2800" dirty="0"/>
              <a:t>I</a:t>
            </a:r>
            <a:r>
              <a:rPr lang="it-IT" sz="2800" dirty="0"/>
              <a:t>ndicator complex al strategiei dezvoltării durabile</a:t>
            </a:r>
            <a:endParaRPr lang="en-US" sz="2800" dirty="0"/>
          </a:p>
        </p:txBody>
      </p:sp>
      <p:sp>
        <p:nvSpPr>
          <p:cNvPr id="3" name="Content Placeholder 2"/>
          <p:cNvSpPr>
            <a:spLocks noGrp="1"/>
          </p:cNvSpPr>
          <p:nvPr>
            <p:ph idx="1"/>
          </p:nvPr>
        </p:nvSpPr>
        <p:spPr/>
        <p:txBody>
          <a:bodyPr>
            <a:normAutofit lnSpcReduction="10000"/>
          </a:bodyPr>
          <a:lstStyle/>
          <a:p>
            <a:pPr algn="just"/>
            <a:r>
              <a:rPr lang="es-ES" dirty="0" err="1">
                <a:latin typeface="Times New Roman" pitchFamily="18" charset="0"/>
                <a:cs typeface="Times New Roman" pitchFamily="18" charset="0"/>
              </a:rPr>
              <a:t>Principalele</a:t>
            </a:r>
            <a:r>
              <a:rPr lang="es-ES" dirty="0">
                <a:latin typeface="Times New Roman" pitchFamily="18" charset="0"/>
                <a:cs typeface="Times New Roman" pitchFamily="18" charset="0"/>
              </a:rPr>
              <a:t> </a:t>
            </a:r>
            <a:r>
              <a:rPr lang="es-ES" dirty="0" err="1">
                <a:latin typeface="Times New Roman" pitchFamily="18" charset="0"/>
                <a:cs typeface="Times New Roman" pitchFamily="18" charset="0"/>
              </a:rPr>
              <a:t>modalități</a:t>
            </a:r>
            <a:r>
              <a:rPr lang="es-ES" dirty="0">
                <a:latin typeface="Times New Roman" pitchFamily="18" charset="0"/>
                <a:cs typeface="Times New Roman" pitchFamily="18" charset="0"/>
              </a:rPr>
              <a:t> de aplicare a </a:t>
            </a:r>
            <a:r>
              <a:rPr lang="es-ES" dirty="0" err="1">
                <a:latin typeface="Times New Roman" pitchFamily="18" charset="0"/>
                <a:cs typeface="Times New Roman" pitchFamily="18" charset="0"/>
              </a:rPr>
              <a:t>ecoeficienței</a:t>
            </a:r>
            <a:r>
              <a:rPr lang="es-ES" dirty="0">
                <a:latin typeface="Times New Roman" pitchFamily="18" charset="0"/>
                <a:cs typeface="Times New Roman" pitchFamily="18" charset="0"/>
              </a:rPr>
              <a:t> la nivel de </a:t>
            </a:r>
            <a:r>
              <a:rPr lang="es-ES" dirty="0" err="1">
                <a:latin typeface="Times New Roman" pitchFamily="18" charset="0"/>
                <a:cs typeface="Times New Roman" pitchFamily="18" charset="0"/>
              </a:rPr>
              <a:t>firmă</a:t>
            </a:r>
            <a:r>
              <a:rPr lang="es-ES" dirty="0">
                <a:latin typeface="Times New Roman" pitchFamily="18" charset="0"/>
                <a:cs typeface="Times New Roman" pitchFamily="18" charset="0"/>
              </a:rPr>
              <a:t> </a:t>
            </a:r>
            <a:r>
              <a:rPr lang="es-ES" dirty="0" err="1" smtClean="0">
                <a:latin typeface="Times New Roman" pitchFamily="18" charset="0"/>
                <a:cs typeface="Times New Roman" pitchFamily="18" charset="0"/>
              </a:rPr>
              <a:t>sunt</a:t>
            </a:r>
            <a:r>
              <a:rPr lang="ro-RO" dirty="0" smtClean="0">
                <a:latin typeface="Times New Roman" pitchFamily="18" charset="0"/>
                <a:cs typeface="Times New Roman" pitchFamily="18" charset="0"/>
              </a:rPr>
              <a:t> </a:t>
            </a:r>
            <a:r>
              <a:rPr lang="vi-VN" dirty="0" smtClean="0">
                <a:latin typeface="Times New Roman" pitchFamily="18" charset="0"/>
                <a:cs typeface="Times New Roman" pitchFamily="18" charset="0"/>
              </a:rPr>
              <a:t>următoarele</a:t>
            </a:r>
            <a:r>
              <a:rPr lang="vi-VN" dirty="0">
                <a:latin typeface="Times New Roman" pitchFamily="18" charset="0"/>
                <a:cs typeface="Times New Roman" pitchFamily="18" charset="0"/>
              </a:rPr>
              <a:t>:</a:t>
            </a:r>
          </a:p>
          <a:p>
            <a:pPr marL="68580" indent="0" algn="just">
              <a:buNone/>
            </a:pPr>
            <a:r>
              <a:rPr lang="ro-RO" dirty="0" smtClean="0">
                <a:latin typeface="Times New Roman" pitchFamily="18" charset="0"/>
                <a:cs typeface="Times New Roman" pitchFamily="18" charset="0"/>
              </a:rPr>
              <a:t>          - </a:t>
            </a:r>
            <a:r>
              <a:rPr lang="en-US" i="1" dirty="0" err="1" smtClean="0">
                <a:latin typeface="Times New Roman" pitchFamily="18" charset="0"/>
                <a:cs typeface="Times New Roman" pitchFamily="18" charset="0"/>
              </a:rPr>
              <a:t>Retehnologizarea</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proceselor</a:t>
            </a:r>
            <a:r>
              <a:rPr lang="en-US" i="1" dirty="0">
                <a:latin typeface="Times New Roman" pitchFamily="18" charset="0"/>
                <a:cs typeface="Times New Roman" pitchFamily="18" charset="0"/>
              </a:rPr>
              <a:t> de </a:t>
            </a:r>
            <a:r>
              <a:rPr lang="en-US" i="1" dirty="0" err="1">
                <a:latin typeface="Times New Roman" pitchFamily="18" charset="0"/>
                <a:cs typeface="Times New Roman" pitchFamily="18" charset="0"/>
              </a:rPr>
              <a:t>producție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pentru</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reducerea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consumului</a:t>
            </a:r>
            <a:r>
              <a:rPr lang="en-US" i="1" dirty="0">
                <a:latin typeface="Times New Roman" pitchFamily="18" charset="0"/>
                <a:cs typeface="Times New Roman" pitchFamily="18" charset="0"/>
              </a:rPr>
              <a:t> de</a:t>
            </a:r>
          </a:p>
          <a:p>
            <a:pPr marL="68580" indent="0" algn="just">
              <a:buNone/>
            </a:pPr>
            <a:r>
              <a:rPr lang="vi-VN" i="1" dirty="0">
                <a:latin typeface="Times New Roman" pitchFamily="18" charset="0"/>
                <a:cs typeface="Times New Roman" pitchFamily="18" charset="0"/>
              </a:rPr>
              <a:t>resurse, reducerea poluării și scăderea simultană a </a:t>
            </a:r>
            <a:r>
              <a:rPr lang="vi-VN" i="1" dirty="0" smtClean="0">
                <a:latin typeface="Times New Roman" pitchFamily="18" charset="0"/>
                <a:cs typeface="Times New Roman" pitchFamily="18" charset="0"/>
              </a:rPr>
              <a:t>costurilor</a:t>
            </a:r>
            <a:r>
              <a:rPr lang="ro-RO" dirty="0" smtClean="0">
                <a:latin typeface="Times New Roman" pitchFamily="18" charset="0"/>
                <a:cs typeface="Times New Roman" pitchFamily="18" charset="0"/>
              </a:rPr>
              <a:t>;</a:t>
            </a:r>
          </a:p>
          <a:p>
            <a:pPr marL="68580" indent="0" algn="just">
              <a:buNone/>
            </a:pPr>
            <a:r>
              <a:rPr lang="ro-RO" i="1" dirty="0" smtClean="0">
                <a:latin typeface="Times New Roman" pitchFamily="18" charset="0"/>
                <a:cs typeface="Times New Roman" pitchFamily="18" charset="0"/>
              </a:rPr>
              <a:t>	-  </a:t>
            </a:r>
            <a:r>
              <a:rPr lang="en-US" i="1" dirty="0" err="1" smtClean="0">
                <a:latin typeface="Times New Roman" pitchFamily="18" charset="0"/>
                <a:cs typeface="Times New Roman" pitchFamily="18" charset="0"/>
              </a:rPr>
              <a:t>Revalorizarea</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produselor</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secundare</a:t>
            </a:r>
            <a:endParaRPr lang="ro-RO" i="1" dirty="0">
              <a:latin typeface="Times New Roman" pitchFamily="18" charset="0"/>
              <a:cs typeface="Times New Roman" pitchFamily="18" charset="0"/>
            </a:endParaRPr>
          </a:p>
          <a:p>
            <a:pPr marL="68580" indent="0" algn="just">
              <a:buNone/>
            </a:pPr>
            <a:r>
              <a:rPr lang="ro-RO" i="1" dirty="0" smtClean="0">
                <a:latin typeface="Times New Roman" pitchFamily="18" charset="0"/>
                <a:cs typeface="Times New Roman" pitchFamily="18" charset="0"/>
              </a:rPr>
              <a:t>           - </a:t>
            </a:r>
            <a:r>
              <a:rPr lang="pt-BR" i="1" dirty="0" smtClean="0">
                <a:latin typeface="Times New Roman" pitchFamily="18" charset="0"/>
                <a:cs typeface="Times New Roman" pitchFamily="18" charset="0"/>
              </a:rPr>
              <a:t>Conceperea </a:t>
            </a:r>
            <a:r>
              <a:rPr lang="pt-BR" i="1" dirty="0">
                <a:latin typeface="Times New Roman" pitchFamily="18" charset="0"/>
                <a:cs typeface="Times New Roman" pitchFamily="18" charset="0"/>
              </a:rPr>
              <a:t>de produse cu impact de mediu </a:t>
            </a:r>
            <a:r>
              <a:rPr lang="pt-BR" i="1" dirty="0" smtClean="0">
                <a:latin typeface="Times New Roman" pitchFamily="18" charset="0"/>
                <a:cs typeface="Times New Roman" pitchFamily="18" charset="0"/>
              </a:rPr>
              <a:t>redus</a:t>
            </a:r>
            <a:r>
              <a:rPr lang="ro-RO" i="1" dirty="0" smtClean="0">
                <a:latin typeface="Times New Roman" pitchFamily="18" charset="0"/>
                <a:cs typeface="Times New Roman" pitchFamily="18" charset="0"/>
              </a:rPr>
              <a:t>.</a:t>
            </a:r>
          </a:p>
          <a:p>
            <a:pPr marL="68580" indent="0" algn="just">
              <a:buNone/>
            </a:pPr>
            <a:endParaRPr lang="en-US" dirty="0"/>
          </a:p>
        </p:txBody>
      </p:sp>
    </p:spTree>
    <p:extLst>
      <p:ext uri="{BB962C8B-B14F-4D97-AF65-F5344CB8AC3E}">
        <p14:creationId xmlns:p14="http://schemas.microsoft.com/office/powerpoint/2010/main" val="40098592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2800" dirty="0"/>
              <a:t>ECOEFICIENȚA -</a:t>
            </a:r>
            <a:r>
              <a:rPr lang="it-IT" sz="2800" dirty="0"/>
              <a:t> </a:t>
            </a:r>
            <a:r>
              <a:rPr lang="ro-RO" sz="2800" dirty="0"/>
              <a:t>I</a:t>
            </a:r>
            <a:r>
              <a:rPr lang="it-IT" sz="2800" dirty="0"/>
              <a:t>ndicator complex al strategiei dezvoltării durabile</a:t>
            </a:r>
            <a:endParaRPr lang="en-US" sz="2800" dirty="0"/>
          </a:p>
        </p:txBody>
      </p:sp>
      <p:sp>
        <p:nvSpPr>
          <p:cNvPr id="3" name="Content Placeholder 2"/>
          <p:cNvSpPr>
            <a:spLocks noGrp="1"/>
          </p:cNvSpPr>
          <p:nvPr>
            <p:ph idx="1"/>
          </p:nvPr>
        </p:nvSpPr>
        <p:spPr/>
        <p:txBody>
          <a:bodyPr>
            <a:noAutofit/>
          </a:bodyPr>
          <a:lstStyle/>
          <a:p>
            <a:pPr marL="342900" lvl="1" indent="-342900" algn="just"/>
            <a:r>
              <a:rPr lang="en-US" sz="2000" i="1" dirty="0">
                <a:latin typeface="Times New Roman" pitchFamily="18" charset="0"/>
                <a:cs typeface="Times New Roman" pitchFamily="18" charset="0"/>
              </a:rPr>
              <a:t>La </a:t>
            </a:r>
            <a:r>
              <a:rPr lang="en-US" sz="2000" i="1" dirty="0" err="1">
                <a:latin typeface="Times New Roman" pitchFamily="18" charset="0"/>
                <a:cs typeface="Times New Roman" pitchFamily="18" charset="0"/>
              </a:rPr>
              <a:t>nivel</a:t>
            </a:r>
            <a:r>
              <a:rPr lang="en-US" sz="2000" i="1" dirty="0">
                <a:latin typeface="Times New Roman" pitchFamily="18" charset="0"/>
                <a:cs typeface="Times New Roman" pitchFamily="18" charset="0"/>
              </a:rPr>
              <a:t> macroeconomic, </a:t>
            </a:r>
            <a:r>
              <a:rPr lang="en-US" sz="2000" dirty="0" err="1">
                <a:latin typeface="Times New Roman" pitchFamily="18" charset="0"/>
                <a:cs typeface="Times New Roman" pitchFamily="18" charset="0"/>
              </a:rPr>
              <a:t>analiza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ecoeficienței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economiei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naționale</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permite</a:t>
            </a:r>
            <a:r>
              <a:rPr lang="ro-RO" sz="2000" dirty="0" smtClean="0">
                <a:latin typeface="Times New Roman" pitchFamily="18" charset="0"/>
                <a:cs typeface="Times New Roman" pitchFamily="18" charset="0"/>
              </a:rPr>
              <a:t> </a:t>
            </a:r>
            <a:r>
              <a:rPr lang="vi-VN" sz="2000" dirty="0" smtClean="0">
                <a:latin typeface="Times New Roman" pitchFamily="18" charset="0"/>
                <a:cs typeface="Times New Roman" pitchFamily="18" charset="0"/>
              </a:rPr>
              <a:t>fundamentarea și</a:t>
            </a:r>
            <a:r>
              <a:rPr lang="ro-RO" sz="2000" dirty="0" smtClean="0">
                <a:latin typeface="Times New Roman" pitchFamily="18" charset="0"/>
                <a:cs typeface="Times New Roman" pitchFamily="18" charset="0"/>
              </a:rPr>
              <a:t> </a:t>
            </a:r>
            <a:r>
              <a:rPr lang="vi-VN" sz="2000" dirty="0" smtClean="0">
                <a:latin typeface="Times New Roman" pitchFamily="18" charset="0"/>
                <a:cs typeface="Times New Roman" pitchFamily="18" charset="0"/>
              </a:rPr>
              <a:t>implementarea </a:t>
            </a:r>
            <a:r>
              <a:rPr lang="vi-VN" sz="2000" dirty="0">
                <a:latin typeface="Times New Roman" pitchFamily="18" charset="0"/>
                <a:cs typeface="Times New Roman" pitchFamily="18" charset="0"/>
              </a:rPr>
              <a:t>strategiilor naționale de dezvoltare durabilă și </a:t>
            </a:r>
            <a:r>
              <a:rPr lang="vi-VN" sz="2000" dirty="0" smtClean="0">
                <a:latin typeface="Times New Roman" pitchFamily="18" charset="0"/>
                <a:cs typeface="Times New Roman" pitchFamily="18" charset="0"/>
              </a:rPr>
              <a:t>a</a:t>
            </a:r>
            <a:r>
              <a:rPr lang="ro-RO"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politicilor</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 </a:t>
            </a:r>
            <a:r>
              <a:rPr lang="en-US" sz="2000" dirty="0" err="1">
                <a:latin typeface="Times New Roman" pitchFamily="18" charset="0"/>
                <a:cs typeface="Times New Roman" pitchFamily="18" charset="0"/>
              </a:rPr>
              <a:t>susținere</a:t>
            </a:r>
            <a:r>
              <a:rPr lang="en-US" sz="2000" dirty="0">
                <a:latin typeface="Times New Roman" pitchFamily="18" charset="0"/>
                <a:cs typeface="Times New Roman" pitchFamily="18" charset="0"/>
              </a:rPr>
              <a:t> a </a:t>
            </a:r>
            <a:r>
              <a:rPr lang="en-US" sz="2000" dirty="0" err="1">
                <a:latin typeface="Times New Roman" pitchFamily="18" charset="0"/>
                <a:cs typeface="Times New Roman" pitchFamily="18" charset="0"/>
              </a:rPr>
              <a:t>acestora</a:t>
            </a:r>
            <a:r>
              <a:rPr lang="en-US" sz="2000" dirty="0" smtClean="0">
                <a:latin typeface="Times New Roman" pitchFamily="18" charset="0"/>
                <a:cs typeface="Times New Roman" pitchFamily="18" charset="0"/>
              </a:rPr>
              <a:t>.</a:t>
            </a:r>
            <a:endParaRPr lang="ro-RO" sz="2000" dirty="0" smtClean="0">
              <a:latin typeface="Times New Roman" pitchFamily="18" charset="0"/>
              <a:cs typeface="Times New Roman" pitchFamily="18" charset="0"/>
            </a:endParaRPr>
          </a:p>
          <a:p>
            <a:pPr indent="-342900" algn="just"/>
            <a:r>
              <a:rPr lang="es-ES" sz="2000" i="1" dirty="0">
                <a:latin typeface="Times New Roman" pitchFamily="18" charset="0"/>
                <a:cs typeface="Times New Roman" pitchFamily="18" charset="0"/>
              </a:rPr>
              <a:t>La nivel </a:t>
            </a:r>
            <a:r>
              <a:rPr lang="es-ES" sz="2000" i="1" dirty="0" err="1">
                <a:latin typeface="Times New Roman" pitchFamily="18" charset="0"/>
                <a:cs typeface="Times New Roman" pitchFamily="18" charset="0"/>
              </a:rPr>
              <a:t>mezoeconomic</a:t>
            </a:r>
            <a:r>
              <a:rPr lang="es-ES" sz="2000" dirty="0">
                <a:latin typeface="Times New Roman" pitchFamily="18" charset="0"/>
                <a:cs typeface="Times New Roman" pitchFamily="18" charset="0"/>
              </a:rPr>
              <a:t>, analiza </a:t>
            </a:r>
            <a:r>
              <a:rPr lang="es-ES" sz="2000" dirty="0" err="1">
                <a:latin typeface="Times New Roman" pitchFamily="18" charset="0"/>
                <a:cs typeface="Times New Roman" pitchFamily="18" charset="0"/>
              </a:rPr>
              <a:t>ecoeficienței</a:t>
            </a:r>
            <a:r>
              <a:rPr lang="es-ES" sz="2000" dirty="0">
                <a:latin typeface="Times New Roman" pitchFamily="18" charset="0"/>
                <a:cs typeface="Times New Roman" pitchFamily="18" charset="0"/>
              </a:rPr>
              <a:t> </a:t>
            </a:r>
            <a:r>
              <a:rPr lang="es-ES" sz="2000" dirty="0" err="1">
                <a:latin typeface="Times New Roman" pitchFamily="18" charset="0"/>
                <a:cs typeface="Times New Roman" pitchFamily="18" charset="0"/>
              </a:rPr>
              <a:t>în</a:t>
            </a:r>
            <a:r>
              <a:rPr lang="es-ES" sz="2000" dirty="0">
                <a:latin typeface="Times New Roman" pitchFamily="18" charset="0"/>
                <a:cs typeface="Times New Roman" pitchFamily="18" charset="0"/>
              </a:rPr>
              <a:t> </a:t>
            </a:r>
            <a:r>
              <a:rPr lang="es-ES" sz="2000" dirty="0" err="1">
                <a:latin typeface="Times New Roman" pitchFamily="18" charset="0"/>
                <a:cs typeface="Times New Roman" pitchFamily="18" charset="0"/>
              </a:rPr>
              <a:t>cadrul</a:t>
            </a:r>
            <a:r>
              <a:rPr lang="es-ES" sz="2000" dirty="0">
                <a:latin typeface="Times New Roman" pitchFamily="18" charset="0"/>
                <a:cs typeface="Times New Roman" pitchFamily="18" charset="0"/>
              </a:rPr>
              <a:t> </a:t>
            </a:r>
            <a:r>
              <a:rPr lang="es-ES" sz="2000" dirty="0" err="1">
                <a:latin typeface="Times New Roman" pitchFamily="18" charset="0"/>
                <a:cs typeface="Times New Roman" pitchFamily="18" charset="0"/>
              </a:rPr>
              <a:t>sectoarelor</a:t>
            </a:r>
            <a:r>
              <a:rPr lang="es-ES" sz="2000" dirty="0">
                <a:latin typeface="Times New Roman" pitchFamily="18" charset="0"/>
                <a:cs typeface="Times New Roman" pitchFamily="18" charset="0"/>
              </a:rPr>
              <a:t> </a:t>
            </a:r>
            <a:r>
              <a:rPr lang="es-ES" sz="2000" dirty="0" err="1">
                <a:latin typeface="Times New Roman" pitchFamily="18" charset="0"/>
                <a:cs typeface="Times New Roman" pitchFamily="18" charset="0"/>
              </a:rPr>
              <a:t>sau</a:t>
            </a:r>
            <a:r>
              <a:rPr lang="es-ES" sz="2000" dirty="0">
                <a:latin typeface="Times New Roman" pitchFamily="18" charset="0"/>
                <a:cs typeface="Times New Roman" pitchFamily="18" charset="0"/>
              </a:rPr>
              <a:t> </a:t>
            </a:r>
            <a:r>
              <a:rPr lang="es-ES" sz="2000" dirty="0" smtClean="0">
                <a:latin typeface="Times New Roman" pitchFamily="18" charset="0"/>
                <a:cs typeface="Times New Roman" pitchFamily="18" charset="0"/>
              </a:rPr>
              <a:t>a</a:t>
            </a:r>
            <a:r>
              <a:rPr lang="ro-RO" sz="2000" dirty="0" smtClean="0">
                <a:latin typeface="Times New Roman" pitchFamily="18" charset="0"/>
                <a:cs typeface="Times New Roman" pitchFamily="18" charset="0"/>
              </a:rPr>
              <a:t> </a:t>
            </a:r>
            <a:r>
              <a:rPr lang="vi-VN" sz="2000" dirty="0" smtClean="0">
                <a:latin typeface="Times New Roman" pitchFamily="18" charset="0"/>
                <a:cs typeface="Times New Roman" pitchFamily="18" charset="0"/>
              </a:rPr>
              <a:t>ramurilor </a:t>
            </a:r>
            <a:r>
              <a:rPr lang="vi-VN" sz="2000" dirty="0">
                <a:latin typeface="Times New Roman" pitchFamily="18" charset="0"/>
                <a:cs typeface="Times New Roman" pitchFamily="18" charset="0"/>
              </a:rPr>
              <a:t>economice compară importanța economică a acestora (de exemplu</a:t>
            </a:r>
            <a:r>
              <a:rPr lang="vi-VN" sz="2000" dirty="0" smtClean="0">
                <a:latin typeface="Times New Roman" pitchFamily="18" charset="0"/>
                <a:cs typeface="Times New Roman" pitchFamily="18" charset="0"/>
              </a:rPr>
              <a:t>,</a:t>
            </a:r>
            <a:r>
              <a:rPr lang="ro-RO" sz="2000" dirty="0" smtClean="0">
                <a:latin typeface="Times New Roman" pitchFamily="18" charset="0"/>
                <a:cs typeface="Times New Roman" pitchFamily="18" charset="0"/>
              </a:rPr>
              <a:t> </a:t>
            </a:r>
            <a:r>
              <a:rPr lang="vi-VN" sz="2000" dirty="0" smtClean="0">
                <a:latin typeface="Times New Roman" pitchFamily="18" charset="0"/>
                <a:cs typeface="Times New Roman" pitchFamily="18" charset="0"/>
              </a:rPr>
              <a:t>ponderea </a:t>
            </a:r>
            <a:r>
              <a:rPr lang="vi-VN" sz="2000" dirty="0">
                <a:latin typeface="Times New Roman" pitchFamily="18" charset="0"/>
                <a:cs typeface="Times New Roman" pitchFamily="18" charset="0"/>
              </a:rPr>
              <a:t>valorii adăugate brute a ramurii în totalul PIB sau ponderea </a:t>
            </a:r>
            <a:r>
              <a:rPr lang="vi-VN" sz="2000" dirty="0" smtClean="0">
                <a:latin typeface="Times New Roman" pitchFamily="18" charset="0"/>
                <a:cs typeface="Times New Roman" pitchFamily="18" charset="0"/>
              </a:rPr>
              <a:t>producției</a:t>
            </a:r>
            <a:r>
              <a:rPr lang="ro-RO" sz="2000" dirty="0" smtClean="0">
                <a:latin typeface="Times New Roman" pitchFamily="18" charset="0"/>
                <a:cs typeface="Times New Roman" pitchFamily="18" charset="0"/>
              </a:rPr>
              <a:t> </a:t>
            </a:r>
            <a:r>
              <a:rPr lang="vi-VN" sz="2000" dirty="0" smtClean="0">
                <a:latin typeface="Times New Roman" pitchFamily="18" charset="0"/>
                <a:cs typeface="Times New Roman" pitchFamily="18" charset="0"/>
              </a:rPr>
              <a:t>ramurii </a:t>
            </a:r>
            <a:r>
              <a:rPr lang="vi-VN" sz="2000" dirty="0">
                <a:latin typeface="Times New Roman" pitchFamily="18" charset="0"/>
                <a:cs typeface="Times New Roman" pitchFamily="18" charset="0"/>
              </a:rPr>
              <a:t>în totalul sectorului industriei prelucrătoare) cu importanța impactului </a:t>
            </a:r>
            <a:r>
              <a:rPr lang="vi-VN" sz="2000" dirty="0" smtClean="0">
                <a:latin typeface="Times New Roman" pitchFamily="18" charset="0"/>
                <a:cs typeface="Times New Roman" pitchFamily="18" charset="0"/>
              </a:rPr>
              <a:t>de</a:t>
            </a:r>
            <a:r>
              <a:rPr lang="ro-RO" sz="2000" dirty="0" smtClean="0">
                <a:latin typeface="Times New Roman" pitchFamily="18" charset="0"/>
                <a:cs typeface="Times New Roman" pitchFamily="18" charset="0"/>
              </a:rPr>
              <a:t> </a:t>
            </a:r>
            <a:r>
              <a:rPr lang="pt-BR" sz="2000" dirty="0" smtClean="0">
                <a:latin typeface="Times New Roman" pitchFamily="18" charset="0"/>
                <a:cs typeface="Times New Roman" pitchFamily="18" charset="0"/>
              </a:rPr>
              <a:t>mediu </a:t>
            </a:r>
            <a:r>
              <a:rPr lang="pt-BR" sz="2000" dirty="0">
                <a:latin typeface="Times New Roman" pitchFamily="18" charset="0"/>
                <a:cs typeface="Times New Roman" pitchFamily="18" charset="0"/>
              </a:rPr>
              <a:t>(de exemplu ponderea consumului de energie în totalul consumului </a:t>
            </a:r>
            <a:r>
              <a:rPr lang="pt-BR" sz="2000" dirty="0" smtClean="0">
                <a:latin typeface="Times New Roman" pitchFamily="18" charset="0"/>
                <a:cs typeface="Times New Roman" pitchFamily="18" charset="0"/>
              </a:rPr>
              <a:t>industriei</a:t>
            </a:r>
            <a:r>
              <a:rPr lang="ro-RO" sz="2000" dirty="0" smtClean="0">
                <a:latin typeface="Times New Roman" pitchFamily="18" charset="0"/>
                <a:cs typeface="Times New Roman" pitchFamily="18" charset="0"/>
              </a:rPr>
              <a:t> </a:t>
            </a:r>
            <a:r>
              <a:rPr lang="vi-VN" sz="2000" dirty="0" smtClean="0">
                <a:latin typeface="Times New Roman" pitchFamily="18" charset="0"/>
                <a:cs typeface="Times New Roman" pitchFamily="18" charset="0"/>
              </a:rPr>
              <a:t>prelucrătoare</a:t>
            </a:r>
            <a:r>
              <a:rPr lang="vi-VN" sz="2000" dirty="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5214417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2800" dirty="0"/>
              <a:t>ECOEFICIENȚA -</a:t>
            </a:r>
            <a:r>
              <a:rPr lang="it-IT" sz="2800" dirty="0"/>
              <a:t> </a:t>
            </a:r>
            <a:r>
              <a:rPr lang="ro-RO" sz="2800" dirty="0"/>
              <a:t>I</a:t>
            </a:r>
            <a:r>
              <a:rPr lang="it-IT" sz="2800" dirty="0"/>
              <a:t>ndicator complex al strategiei dezvoltării durabile</a:t>
            </a:r>
            <a:endParaRPr lang="en-US" sz="2800" dirty="0"/>
          </a:p>
        </p:txBody>
      </p:sp>
      <p:sp>
        <p:nvSpPr>
          <p:cNvPr id="3" name="Content Placeholder 2"/>
          <p:cNvSpPr>
            <a:spLocks noGrp="1"/>
          </p:cNvSpPr>
          <p:nvPr>
            <p:ph idx="1"/>
          </p:nvPr>
        </p:nvSpPr>
        <p:spPr/>
        <p:txBody>
          <a:bodyPr>
            <a:noAutofit/>
          </a:bodyPr>
          <a:lstStyle/>
          <a:p>
            <a:pPr algn="just"/>
            <a:endParaRPr lang="ro-RO" sz="1400" b="1" i="1" dirty="0" smtClean="0"/>
          </a:p>
          <a:p>
            <a:pPr algn="just"/>
            <a:r>
              <a:rPr lang="vi-VN" sz="1600" b="1" i="1" dirty="0" smtClean="0">
                <a:latin typeface="Times New Roman" pitchFamily="18" charset="0"/>
                <a:cs typeface="Times New Roman" pitchFamily="18" charset="0"/>
              </a:rPr>
              <a:t>Sistemul de indicatori ai ecoeficienţei </a:t>
            </a:r>
            <a:r>
              <a:rPr lang="vi-VN" sz="1600" dirty="0" smtClean="0">
                <a:latin typeface="Times New Roman" pitchFamily="18" charset="0"/>
                <a:cs typeface="Times New Roman" pitchFamily="18" charset="0"/>
              </a:rPr>
              <a:t>variază în funcţie de ţări şi domenii. Astfel literatura de specialitate distinge:</a:t>
            </a:r>
            <a:endParaRPr lang="ro-RO" sz="1600" dirty="0" smtClean="0">
              <a:latin typeface="Times New Roman" pitchFamily="18" charset="0"/>
              <a:cs typeface="Times New Roman" pitchFamily="18" charset="0"/>
            </a:endParaRPr>
          </a:p>
          <a:p>
            <a:pPr marL="68580" indent="0" algn="just">
              <a:buNone/>
            </a:pPr>
            <a:r>
              <a:rPr lang="ro-RO" sz="1600" dirty="0" smtClean="0">
                <a:latin typeface="Times New Roman" pitchFamily="18" charset="0"/>
                <a:cs typeface="Times New Roman" pitchFamily="18" charset="0"/>
              </a:rPr>
              <a:t>             </a:t>
            </a:r>
            <a:r>
              <a:rPr lang="vi-VN" sz="1600" dirty="0" smtClean="0">
                <a:latin typeface="Times New Roman" pitchFamily="18" charset="0"/>
                <a:cs typeface="Times New Roman" pitchFamily="18" charset="0"/>
              </a:rPr>
              <a:t> - </a:t>
            </a:r>
            <a:r>
              <a:rPr lang="vi-VN" sz="1600" i="1" dirty="0" smtClean="0">
                <a:latin typeface="Times New Roman" pitchFamily="18" charset="0"/>
                <a:cs typeface="Times New Roman" pitchFamily="18" charset="0"/>
              </a:rPr>
              <a:t>Indicatori cu aplicabilitate generală</a:t>
            </a:r>
            <a:endParaRPr lang="ro-RO" sz="1600" i="1" dirty="0" smtClean="0">
              <a:latin typeface="Times New Roman" pitchFamily="18" charset="0"/>
              <a:cs typeface="Times New Roman" pitchFamily="18" charset="0"/>
            </a:endParaRPr>
          </a:p>
          <a:p>
            <a:pPr marL="68580" indent="0" algn="just">
              <a:buNone/>
            </a:pPr>
            <a:r>
              <a:rPr lang="ro-RO" sz="1600" dirty="0" smtClean="0">
                <a:latin typeface="Times New Roman" pitchFamily="18" charset="0"/>
                <a:cs typeface="Times New Roman" pitchFamily="18" charset="0"/>
              </a:rPr>
              <a:t>                       </a:t>
            </a:r>
            <a:r>
              <a:rPr lang="vi-VN" sz="1600" dirty="0" smtClean="0">
                <a:latin typeface="Times New Roman" pitchFamily="18" charset="0"/>
                <a:cs typeface="Times New Roman" pitchFamily="18" charset="0"/>
              </a:rPr>
              <a:t>  cantităţi</a:t>
            </a:r>
            <a:endParaRPr lang="ro-RO" sz="1600" dirty="0" smtClean="0">
              <a:latin typeface="Times New Roman" pitchFamily="18" charset="0"/>
              <a:cs typeface="Times New Roman" pitchFamily="18" charset="0"/>
            </a:endParaRPr>
          </a:p>
          <a:p>
            <a:pPr marL="68580" indent="0" algn="just">
              <a:buNone/>
            </a:pPr>
            <a:r>
              <a:rPr lang="ro-RO" sz="1600" dirty="0" smtClean="0">
                <a:latin typeface="Times New Roman" pitchFamily="18" charset="0"/>
                <a:cs typeface="Times New Roman" pitchFamily="18" charset="0"/>
              </a:rPr>
              <a:t>                       </a:t>
            </a:r>
            <a:r>
              <a:rPr lang="vi-VN" sz="1600" dirty="0" smtClean="0">
                <a:latin typeface="Times New Roman" pitchFamily="18" charset="0"/>
                <a:cs typeface="Times New Roman" pitchFamily="18" charset="0"/>
              </a:rPr>
              <a:t>  vânzări </a:t>
            </a:r>
            <a:endParaRPr lang="ro-RO" sz="1600" dirty="0" smtClean="0">
              <a:latin typeface="Times New Roman" pitchFamily="18" charset="0"/>
              <a:cs typeface="Times New Roman" pitchFamily="18" charset="0"/>
            </a:endParaRPr>
          </a:p>
          <a:p>
            <a:pPr marL="68580" indent="0" algn="just">
              <a:buNone/>
            </a:pPr>
            <a:r>
              <a:rPr lang="ro-RO" sz="1600" dirty="0" smtClean="0">
                <a:latin typeface="Times New Roman" pitchFamily="18" charset="0"/>
                <a:cs typeface="Times New Roman" pitchFamily="18" charset="0"/>
              </a:rPr>
              <a:t>              </a:t>
            </a:r>
            <a:r>
              <a:rPr lang="vi-VN" sz="1600" dirty="0" smtClean="0">
                <a:latin typeface="Times New Roman" pitchFamily="18" charset="0"/>
                <a:cs typeface="Times New Roman" pitchFamily="18" charset="0"/>
              </a:rPr>
              <a:t>- </a:t>
            </a:r>
            <a:r>
              <a:rPr lang="vi-VN" sz="1600" i="1" dirty="0" smtClean="0">
                <a:latin typeface="Times New Roman" pitchFamily="18" charset="0"/>
                <a:cs typeface="Times New Roman" pitchFamily="18" charset="0"/>
              </a:rPr>
              <a:t>Indicatori cu influenţă asupra mediului</a:t>
            </a:r>
            <a:endParaRPr lang="ro-RO" sz="1600" i="1" dirty="0" smtClean="0">
              <a:latin typeface="Times New Roman" pitchFamily="18" charset="0"/>
              <a:cs typeface="Times New Roman" pitchFamily="18" charset="0"/>
            </a:endParaRPr>
          </a:p>
          <a:p>
            <a:pPr marL="68580" indent="0" algn="just">
              <a:buNone/>
            </a:pPr>
            <a:r>
              <a:rPr lang="ro-RO" sz="1600" dirty="0" smtClean="0">
                <a:latin typeface="Times New Roman" pitchFamily="18" charset="0"/>
                <a:cs typeface="Times New Roman" pitchFamily="18" charset="0"/>
              </a:rPr>
              <a:t>                       </a:t>
            </a:r>
            <a:r>
              <a:rPr lang="vi-VN" sz="1600" dirty="0" smtClean="0">
                <a:latin typeface="Times New Roman" pitchFamily="18" charset="0"/>
                <a:cs typeface="Times New Roman" pitchFamily="18" charset="0"/>
              </a:rPr>
              <a:t>  consum de energie (electricitate, combustibili fosili, energie neconvenţională)</a:t>
            </a:r>
            <a:endParaRPr lang="ro-RO" sz="1600" dirty="0" smtClean="0">
              <a:latin typeface="Times New Roman" pitchFamily="18" charset="0"/>
              <a:cs typeface="Times New Roman" pitchFamily="18" charset="0"/>
            </a:endParaRPr>
          </a:p>
          <a:p>
            <a:pPr marL="68580" indent="0" algn="just">
              <a:buNone/>
            </a:pPr>
            <a:r>
              <a:rPr lang="ro-RO" sz="1600" dirty="0" smtClean="0">
                <a:latin typeface="Times New Roman" pitchFamily="18" charset="0"/>
                <a:cs typeface="Times New Roman" pitchFamily="18" charset="0"/>
              </a:rPr>
              <a:t>                       </a:t>
            </a:r>
            <a:r>
              <a:rPr lang="vi-VN" sz="1600" dirty="0" smtClean="0">
                <a:latin typeface="Times New Roman" pitchFamily="18" charset="0"/>
                <a:cs typeface="Times New Roman" pitchFamily="18" charset="0"/>
              </a:rPr>
              <a:t>  consum material (materii prime, semifabricate, materiale) </a:t>
            </a:r>
            <a:endParaRPr lang="ro-RO" sz="1600" dirty="0" smtClean="0">
              <a:latin typeface="Times New Roman" pitchFamily="18" charset="0"/>
              <a:cs typeface="Times New Roman" pitchFamily="18" charset="0"/>
            </a:endParaRPr>
          </a:p>
          <a:p>
            <a:pPr marL="68580" indent="0" algn="just">
              <a:buNone/>
            </a:pPr>
            <a:r>
              <a:rPr lang="ro-RO" sz="1600" dirty="0" smtClean="0">
                <a:latin typeface="Times New Roman" pitchFamily="18" charset="0"/>
                <a:cs typeface="Times New Roman" pitchFamily="18" charset="0"/>
              </a:rPr>
              <a:t>                        </a:t>
            </a:r>
            <a:r>
              <a:rPr lang="vi-VN" sz="1600" dirty="0" smtClean="0">
                <a:latin typeface="Times New Roman" pitchFamily="18" charset="0"/>
                <a:cs typeface="Times New Roman" pitchFamily="18" charset="0"/>
              </a:rPr>
              <a:t> consum de apă (de suprafaţă şi din pânza freatică) </a:t>
            </a:r>
            <a:endParaRPr lang="ro-RO" sz="1600" dirty="0" smtClean="0">
              <a:latin typeface="Times New Roman" pitchFamily="18" charset="0"/>
              <a:cs typeface="Times New Roman" pitchFamily="18" charset="0"/>
            </a:endParaRPr>
          </a:p>
          <a:p>
            <a:pPr marL="68580" indent="0" algn="just">
              <a:buNone/>
            </a:pPr>
            <a:r>
              <a:rPr lang="ro-RO" sz="1600" dirty="0" smtClean="0">
                <a:latin typeface="Times New Roman" pitchFamily="18" charset="0"/>
                <a:cs typeface="Times New Roman" pitchFamily="18" charset="0"/>
              </a:rPr>
              <a:t>                        </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22228436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2800" dirty="0"/>
              <a:t>ECOEFICIENȚA -</a:t>
            </a:r>
            <a:r>
              <a:rPr lang="it-IT" sz="2800" dirty="0"/>
              <a:t> </a:t>
            </a:r>
            <a:r>
              <a:rPr lang="ro-RO" sz="2800" dirty="0"/>
              <a:t>I</a:t>
            </a:r>
            <a:r>
              <a:rPr lang="it-IT" sz="2800" dirty="0"/>
              <a:t>ndicator complex al strategiei dezvoltării durabile</a:t>
            </a:r>
            <a:endParaRPr lang="en-US" sz="2800" dirty="0"/>
          </a:p>
        </p:txBody>
      </p:sp>
      <p:sp>
        <p:nvSpPr>
          <p:cNvPr id="3" name="Content Placeholder 2"/>
          <p:cNvSpPr>
            <a:spLocks noGrp="1"/>
          </p:cNvSpPr>
          <p:nvPr>
            <p:ph idx="1"/>
          </p:nvPr>
        </p:nvSpPr>
        <p:spPr/>
        <p:txBody>
          <a:bodyPr>
            <a:normAutofit fontScale="92500" lnSpcReduction="10000"/>
          </a:bodyPr>
          <a:lstStyle/>
          <a:p>
            <a:pPr marL="68580" indent="0" algn="just">
              <a:buNone/>
            </a:pPr>
            <a:r>
              <a:rPr lang="ro-RO" dirty="0" smtClean="0"/>
              <a:t>                        </a:t>
            </a:r>
            <a:r>
              <a:rPr lang="vi-VN" dirty="0" smtClean="0"/>
              <a:t> </a:t>
            </a:r>
            <a:r>
              <a:rPr lang="vi-VN" dirty="0"/>
              <a:t>substanţe care distrug stratul de ozon </a:t>
            </a:r>
            <a:endParaRPr lang="ro-RO" dirty="0"/>
          </a:p>
          <a:p>
            <a:pPr marL="68580" indent="0" algn="just">
              <a:buNone/>
            </a:pPr>
            <a:r>
              <a:rPr lang="ro-RO" dirty="0"/>
              <a:t>                        </a:t>
            </a:r>
            <a:r>
              <a:rPr lang="vi-VN" dirty="0"/>
              <a:t> gaze cu efect de seră (CO2, CH4, N2O etc.).</a:t>
            </a:r>
            <a:endParaRPr lang="ro-RO" dirty="0"/>
          </a:p>
          <a:p>
            <a:pPr marL="68580" indent="0" algn="just">
              <a:buNone/>
            </a:pPr>
            <a:r>
              <a:rPr lang="ro-RO" dirty="0"/>
              <a:t>                - </a:t>
            </a:r>
            <a:r>
              <a:rPr lang="en-US" i="1" dirty="0" err="1"/>
              <a:t>Indicatori</a:t>
            </a:r>
            <a:r>
              <a:rPr lang="en-US" i="1" dirty="0"/>
              <a:t> </a:t>
            </a:r>
            <a:r>
              <a:rPr lang="en-US" i="1" dirty="0" err="1"/>
              <a:t>posibil</a:t>
            </a:r>
            <a:r>
              <a:rPr lang="en-US" i="1" dirty="0"/>
              <a:t> de </a:t>
            </a:r>
            <a:r>
              <a:rPr lang="en-US" i="1" dirty="0" err="1"/>
              <a:t>aplicat</a:t>
            </a:r>
            <a:r>
              <a:rPr lang="en-US" i="1" dirty="0"/>
              <a:t> </a:t>
            </a:r>
            <a:endParaRPr lang="ro-RO" i="1" dirty="0"/>
          </a:p>
          <a:p>
            <a:pPr marL="68580" indent="0" algn="just">
              <a:buNone/>
            </a:pPr>
            <a:r>
              <a:rPr lang="ro-RO" i="1" dirty="0"/>
              <a:t>                         </a:t>
            </a:r>
            <a:r>
              <a:rPr lang="en-US" dirty="0"/>
              <a:t> </a:t>
            </a:r>
            <a:r>
              <a:rPr lang="en-US" dirty="0" err="1"/>
              <a:t>emisii</a:t>
            </a:r>
            <a:r>
              <a:rPr lang="en-US" dirty="0"/>
              <a:t> </a:t>
            </a:r>
            <a:r>
              <a:rPr lang="en-US" dirty="0" err="1"/>
              <a:t>acide</a:t>
            </a:r>
            <a:r>
              <a:rPr lang="en-US" dirty="0"/>
              <a:t> </a:t>
            </a:r>
            <a:r>
              <a:rPr lang="en-US" dirty="0" err="1"/>
              <a:t>în</a:t>
            </a:r>
            <a:r>
              <a:rPr lang="en-US" dirty="0"/>
              <a:t> </a:t>
            </a:r>
            <a:r>
              <a:rPr lang="en-US" dirty="0" err="1"/>
              <a:t>aer</a:t>
            </a:r>
            <a:r>
              <a:rPr lang="en-US" dirty="0"/>
              <a:t> (NH3, </a:t>
            </a:r>
            <a:r>
              <a:rPr lang="en-US" dirty="0" err="1"/>
              <a:t>HCl</a:t>
            </a:r>
            <a:r>
              <a:rPr lang="en-US" dirty="0"/>
              <a:t>, NO2, SO2, </a:t>
            </a:r>
            <a:r>
              <a:rPr lang="en-US" dirty="0" err="1"/>
              <a:t>compuşi</a:t>
            </a:r>
            <a:r>
              <a:rPr lang="en-US" dirty="0"/>
              <a:t> </a:t>
            </a:r>
            <a:r>
              <a:rPr lang="en-US" dirty="0" err="1"/>
              <a:t>ai</a:t>
            </a:r>
            <a:r>
              <a:rPr lang="en-US" dirty="0"/>
              <a:t> </a:t>
            </a:r>
            <a:r>
              <a:rPr lang="en-US" dirty="0" err="1"/>
              <a:t>acidului</a:t>
            </a:r>
            <a:r>
              <a:rPr lang="en-US" dirty="0"/>
              <a:t> sulfuric) </a:t>
            </a:r>
            <a:endParaRPr lang="ro-RO" dirty="0"/>
          </a:p>
          <a:p>
            <a:pPr marL="68580" indent="0" algn="just">
              <a:buNone/>
            </a:pPr>
            <a:r>
              <a:rPr lang="ro-RO" dirty="0"/>
              <a:t>                         </a:t>
            </a:r>
            <a:r>
              <a:rPr lang="en-US" dirty="0"/>
              <a:t> </a:t>
            </a:r>
            <a:r>
              <a:rPr lang="ro-RO" dirty="0" smtClean="0"/>
              <a:t>t</a:t>
            </a:r>
            <a:r>
              <a:rPr lang="en-US" dirty="0" err="1" smtClean="0"/>
              <a:t>otal</a:t>
            </a:r>
            <a:r>
              <a:rPr lang="en-US" dirty="0" smtClean="0"/>
              <a:t> </a:t>
            </a:r>
            <a:r>
              <a:rPr lang="en-US" dirty="0" err="1" smtClean="0"/>
              <a:t>deşeuri</a:t>
            </a:r>
            <a:endParaRPr lang="ro-RO" dirty="0" smtClean="0"/>
          </a:p>
          <a:p>
            <a:pPr marL="68580" indent="0" algn="just">
              <a:buNone/>
            </a:pPr>
            <a:r>
              <a:rPr lang="ro-RO" dirty="0" smtClean="0"/>
              <a:t>                 - </a:t>
            </a:r>
            <a:r>
              <a:rPr lang="it-IT" i="1" dirty="0"/>
              <a:t>Fiecare domeniu îşi adoptă propriul sistem de indicatori</a:t>
            </a:r>
            <a:endParaRPr lang="en-US" i="1" dirty="0"/>
          </a:p>
          <a:p>
            <a:pPr marL="68580" indent="0">
              <a:buNone/>
            </a:pPr>
            <a:endParaRPr lang="en-US" dirty="0"/>
          </a:p>
        </p:txBody>
      </p:sp>
    </p:spTree>
    <p:extLst>
      <p:ext uri="{BB962C8B-B14F-4D97-AF65-F5344CB8AC3E}">
        <p14:creationId xmlns:p14="http://schemas.microsoft.com/office/powerpoint/2010/main" val="13095910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2800" dirty="0"/>
              <a:t>ECOEFICIENȚA -</a:t>
            </a:r>
            <a:r>
              <a:rPr lang="it-IT" sz="2800" dirty="0"/>
              <a:t> </a:t>
            </a:r>
            <a:r>
              <a:rPr lang="ro-RO" sz="2800" dirty="0"/>
              <a:t>I</a:t>
            </a:r>
            <a:r>
              <a:rPr lang="it-IT" sz="2800" dirty="0"/>
              <a:t>ndicator complex al strategiei dezvoltării durabile</a:t>
            </a:r>
            <a:endParaRPr lang="en-US" sz="2800" dirty="0"/>
          </a:p>
        </p:txBody>
      </p:sp>
      <p:sp>
        <p:nvSpPr>
          <p:cNvPr id="3" name="Content Placeholder 2"/>
          <p:cNvSpPr>
            <a:spLocks noGrp="1"/>
          </p:cNvSpPr>
          <p:nvPr>
            <p:ph idx="1"/>
          </p:nvPr>
        </p:nvSpPr>
        <p:spPr/>
        <p:txBody>
          <a:bodyPr>
            <a:normAutofit fontScale="85000" lnSpcReduction="20000"/>
          </a:bodyPr>
          <a:lstStyle/>
          <a:p>
            <a:pPr algn="just"/>
            <a:r>
              <a:rPr lang="it-IT" b="1" dirty="0"/>
              <a:t>O companie este ecoeficientă dacă utilizează mai puţine </a:t>
            </a:r>
            <a:r>
              <a:rPr lang="it-IT" b="1" dirty="0" smtClean="0"/>
              <a:t>resurse</a:t>
            </a:r>
            <a:r>
              <a:rPr lang="ro-RO" b="1" dirty="0" smtClean="0"/>
              <a:t> </a:t>
            </a:r>
            <a:r>
              <a:rPr lang="vi-VN" b="1" dirty="0" smtClean="0"/>
              <a:t>naturale </a:t>
            </a:r>
            <a:r>
              <a:rPr lang="vi-VN" b="1" dirty="0"/>
              <a:t>şi produce mai puţină poluare pentru a obţine o valoare adăugată </a:t>
            </a:r>
            <a:r>
              <a:rPr lang="vi-VN" b="1" dirty="0" smtClean="0"/>
              <a:t>cât</a:t>
            </a:r>
            <a:r>
              <a:rPr lang="ro-RO" b="1" dirty="0" smtClean="0"/>
              <a:t> </a:t>
            </a:r>
            <a:r>
              <a:rPr lang="vi-VN" b="1" dirty="0" smtClean="0"/>
              <a:t>mai </a:t>
            </a:r>
            <a:r>
              <a:rPr lang="vi-VN" b="1" dirty="0"/>
              <a:t>mare</a:t>
            </a:r>
            <a:r>
              <a:rPr lang="vi-VN" dirty="0"/>
              <a:t>. </a:t>
            </a:r>
            <a:endParaRPr lang="ro-RO" dirty="0" smtClean="0"/>
          </a:p>
          <a:p>
            <a:pPr marL="68580" indent="0" algn="just">
              <a:buNone/>
            </a:pPr>
            <a:r>
              <a:rPr lang="ro-RO" dirty="0"/>
              <a:t>	</a:t>
            </a:r>
            <a:r>
              <a:rPr lang="vi-VN" dirty="0" smtClean="0"/>
              <a:t>Cu </a:t>
            </a:r>
            <a:r>
              <a:rPr lang="vi-VN" dirty="0"/>
              <a:t>alte cuvinte își maximizează valoarea de piață în condițiile </a:t>
            </a:r>
            <a:r>
              <a:rPr lang="vi-VN" dirty="0" smtClean="0"/>
              <a:t>minimizării</a:t>
            </a:r>
            <a:r>
              <a:rPr lang="ro-RO" dirty="0" smtClean="0"/>
              <a:t> </a:t>
            </a:r>
            <a:r>
              <a:rPr lang="vi-VN" dirty="0" smtClean="0"/>
              <a:t>impactului </a:t>
            </a:r>
            <a:r>
              <a:rPr lang="vi-VN" dirty="0"/>
              <a:t>advers asupra mediului. Formula de calcul este următoarea:</a:t>
            </a:r>
          </a:p>
          <a:p>
            <a:pPr marL="68580" indent="0" algn="just">
              <a:buNone/>
            </a:pPr>
            <a:r>
              <a:rPr lang="ro-RO" dirty="0" smtClean="0"/>
              <a:t>	</a:t>
            </a:r>
            <a:r>
              <a:rPr lang="vi-VN" dirty="0" smtClean="0"/>
              <a:t>Ecoeficiență=</a:t>
            </a:r>
            <a:r>
              <a:rPr lang="ro-RO" dirty="0" smtClean="0"/>
              <a:t> </a:t>
            </a:r>
            <a:r>
              <a:rPr lang="pt-BR" b="1" dirty="0" smtClean="0"/>
              <a:t>performanța </a:t>
            </a:r>
            <a:r>
              <a:rPr lang="pt-BR" b="1" dirty="0"/>
              <a:t>de mediu </a:t>
            </a:r>
            <a:r>
              <a:rPr lang="pt-BR" dirty="0"/>
              <a:t>(reducerea emisiilor de gaze, deșeuri, consum de apă, energie</a:t>
            </a:r>
            <a:r>
              <a:rPr lang="pt-BR" dirty="0" smtClean="0"/>
              <a:t>)</a:t>
            </a:r>
            <a:r>
              <a:rPr lang="ro-RO" b="1" dirty="0" smtClean="0"/>
              <a:t>/</a:t>
            </a:r>
            <a:r>
              <a:rPr lang="ro-RO" dirty="0" smtClean="0"/>
              <a:t> </a:t>
            </a:r>
            <a:r>
              <a:rPr lang="vi-VN" b="1" dirty="0" smtClean="0"/>
              <a:t>performanța </a:t>
            </a:r>
            <a:r>
              <a:rPr lang="vi-VN" b="1" dirty="0"/>
              <a:t>financiară </a:t>
            </a:r>
            <a:r>
              <a:rPr lang="vi-VN" dirty="0"/>
              <a:t>(creşterea valorii adăugate, valorii vânzărilor, cifra de afaceri</a:t>
            </a:r>
            <a:r>
              <a:rPr lang="vi-VN" dirty="0" smtClean="0"/>
              <a:t>)</a:t>
            </a:r>
            <a:r>
              <a:rPr lang="ro-RO" dirty="0" smtClean="0"/>
              <a:t>.</a:t>
            </a:r>
            <a:endParaRPr lang="en-US" dirty="0"/>
          </a:p>
        </p:txBody>
      </p:sp>
    </p:spTree>
    <p:extLst>
      <p:ext uri="{BB962C8B-B14F-4D97-AF65-F5344CB8AC3E}">
        <p14:creationId xmlns:p14="http://schemas.microsoft.com/office/powerpoint/2010/main" val="42183879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2800" dirty="0"/>
              <a:t>ECOEFICIENȚA -</a:t>
            </a:r>
            <a:r>
              <a:rPr lang="it-IT" sz="2800" dirty="0"/>
              <a:t> </a:t>
            </a:r>
            <a:r>
              <a:rPr lang="ro-RO" sz="2800" dirty="0"/>
              <a:t>I</a:t>
            </a:r>
            <a:r>
              <a:rPr lang="it-IT" sz="2800" dirty="0"/>
              <a:t>ndicator complex al strategiei dezvoltării durabile</a:t>
            </a:r>
            <a:endParaRPr lang="en-US" sz="2800" dirty="0"/>
          </a:p>
        </p:txBody>
      </p:sp>
      <p:sp>
        <p:nvSpPr>
          <p:cNvPr id="3" name="Content Placeholder 2"/>
          <p:cNvSpPr>
            <a:spLocks noGrp="1"/>
          </p:cNvSpPr>
          <p:nvPr>
            <p:ph idx="1"/>
          </p:nvPr>
        </p:nvSpPr>
        <p:spPr/>
        <p:txBody>
          <a:bodyPr/>
          <a:lstStyle/>
          <a:p>
            <a:r>
              <a:rPr lang="en-US" dirty="0" err="1"/>
              <a:t>Ecoeficiența</a:t>
            </a:r>
            <a:r>
              <a:rPr lang="en-US" dirty="0"/>
              <a:t> </a:t>
            </a:r>
            <a:r>
              <a:rPr lang="en-US" dirty="0" err="1"/>
              <a:t>este</a:t>
            </a:r>
            <a:r>
              <a:rPr lang="en-US" dirty="0"/>
              <a:t> un indicator relevant </a:t>
            </a:r>
            <a:r>
              <a:rPr lang="en-US" dirty="0" err="1"/>
              <a:t>și</a:t>
            </a:r>
            <a:r>
              <a:rPr lang="en-US" dirty="0"/>
              <a:t> </a:t>
            </a:r>
            <a:r>
              <a:rPr lang="en-US" dirty="0" err="1"/>
              <a:t>în</a:t>
            </a:r>
            <a:r>
              <a:rPr lang="en-US" dirty="0"/>
              <a:t> </a:t>
            </a:r>
            <a:r>
              <a:rPr lang="en-US" dirty="0" err="1"/>
              <a:t>cazul</a:t>
            </a:r>
            <a:r>
              <a:rPr lang="en-US" dirty="0"/>
              <a:t> </a:t>
            </a:r>
            <a:r>
              <a:rPr lang="en-US" dirty="0" err="1"/>
              <a:t>când</a:t>
            </a:r>
            <a:r>
              <a:rPr lang="en-US" dirty="0"/>
              <a:t> </a:t>
            </a:r>
            <a:r>
              <a:rPr lang="en-US" dirty="0" err="1"/>
              <a:t>este</a:t>
            </a:r>
            <a:r>
              <a:rPr lang="en-US" dirty="0"/>
              <a:t> </a:t>
            </a:r>
            <a:r>
              <a:rPr lang="en-US" dirty="0" err="1"/>
              <a:t>calculat</a:t>
            </a:r>
            <a:r>
              <a:rPr lang="en-US" dirty="0"/>
              <a:t> </a:t>
            </a:r>
            <a:r>
              <a:rPr lang="en-US" dirty="0" err="1"/>
              <a:t>în</a:t>
            </a:r>
            <a:r>
              <a:rPr lang="en-US" dirty="0"/>
              <a:t> </a:t>
            </a:r>
            <a:r>
              <a:rPr lang="en-US" dirty="0" err="1"/>
              <a:t>termeni</a:t>
            </a:r>
            <a:endParaRPr lang="en-US" dirty="0"/>
          </a:p>
          <a:p>
            <a:pPr marL="68580" indent="0">
              <a:buNone/>
            </a:pPr>
            <a:r>
              <a:rPr lang="ro-RO" dirty="0" smtClean="0"/>
              <a:t>   </a:t>
            </a:r>
            <a:r>
              <a:rPr lang="en-US" dirty="0" err="1" smtClean="0"/>
              <a:t>absoluți</a:t>
            </a:r>
            <a:r>
              <a:rPr lang="en-US" dirty="0"/>
              <a:t>, </a:t>
            </a:r>
            <a:r>
              <a:rPr lang="en-US" dirty="0" err="1"/>
              <a:t>respectiv</a:t>
            </a:r>
            <a:r>
              <a:rPr lang="en-US" dirty="0"/>
              <a:t>:</a:t>
            </a:r>
          </a:p>
          <a:p>
            <a:pPr marL="68580" indent="0" algn="just">
              <a:buNone/>
            </a:pPr>
            <a:r>
              <a:rPr lang="ro-RO" dirty="0" smtClean="0"/>
              <a:t>        </a:t>
            </a:r>
            <a:r>
              <a:rPr lang="vi-VN" dirty="0" smtClean="0"/>
              <a:t>Ecoeficiență</a:t>
            </a:r>
            <a:r>
              <a:rPr lang="vi-VN" dirty="0"/>
              <a:t>= </a:t>
            </a:r>
            <a:r>
              <a:rPr lang="vi-VN" i="1" dirty="0"/>
              <a:t>valoare PIB, valoare adăugată brută, valoarea producției livrate etc</a:t>
            </a:r>
            <a:r>
              <a:rPr lang="vi-VN" i="1" dirty="0" smtClean="0"/>
              <a:t>.</a:t>
            </a:r>
            <a:r>
              <a:rPr lang="ro-RO" i="1" dirty="0" smtClean="0"/>
              <a:t>/</a:t>
            </a:r>
            <a:r>
              <a:rPr lang="vi-VN" i="1" dirty="0" smtClean="0"/>
              <a:t>consum </a:t>
            </a:r>
            <a:r>
              <a:rPr lang="vi-VN" i="1" dirty="0"/>
              <a:t>de energie, apă, combustibili fosili, emisii poluante, deșeuri etc.</a:t>
            </a:r>
            <a:endParaRPr lang="en-US" dirty="0"/>
          </a:p>
        </p:txBody>
      </p:sp>
    </p:spTree>
    <p:extLst>
      <p:ext uri="{BB962C8B-B14F-4D97-AF65-F5344CB8AC3E}">
        <p14:creationId xmlns:p14="http://schemas.microsoft.com/office/powerpoint/2010/main" val="11609003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i="1" dirty="0" err="1"/>
              <a:t>Instrumentele</a:t>
            </a:r>
            <a:r>
              <a:rPr lang="en-US" b="1" i="1" dirty="0"/>
              <a:t> </a:t>
            </a:r>
            <a:r>
              <a:rPr lang="en-US" b="1" i="1" dirty="0" err="1" smtClean="0"/>
              <a:t>economico-fiscale</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err="1"/>
              <a:t>Obiectivele</a:t>
            </a:r>
            <a:r>
              <a:rPr lang="en-US" dirty="0"/>
              <a:t> </a:t>
            </a:r>
            <a:r>
              <a:rPr lang="en-US" dirty="0" err="1"/>
              <a:t>politicii</a:t>
            </a:r>
            <a:r>
              <a:rPr lang="en-US" dirty="0"/>
              <a:t> de </a:t>
            </a:r>
            <a:r>
              <a:rPr lang="en-US" dirty="0" err="1"/>
              <a:t>mediu</a:t>
            </a:r>
            <a:r>
              <a:rPr lang="en-US" dirty="0"/>
              <a:t> </a:t>
            </a:r>
            <a:r>
              <a:rPr lang="en-US" dirty="0" err="1"/>
              <a:t>presupun</a:t>
            </a:r>
            <a:r>
              <a:rPr lang="en-US" dirty="0"/>
              <a:t> </a:t>
            </a:r>
            <a:r>
              <a:rPr lang="en-US" dirty="0" err="1"/>
              <a:t>şi</a:t>
            </a:r>
            <a:r>
              <a:rPr lang="en-US" dirty="0"/>
              <a:t> </a:t>
            </a:r>
            <a:r>
              <a:rPr lang="en-US" dirty="0" err="1"/>
              <a:t>necesită</a:t>
            </a:r>
            <a:r>
              <a:rPr lang="en-US" dirty="0"/>
              <a:t> </a:t>
            </a:r>
            <a:r>
              <a:rPr lang="en-US" dirty="0" err="1"/>
              <a:t>fundamentarea</a:t>
            </a:r>
            <a:r>
              <a:rPr lang="en-US" dirty="0"/>
              <a:t>, </a:t>
            </a:r>
            <a:r>
              <a:rPr lang="en-US" dirty="0" err="1"/>
              <a:t>elaborarea</a:t>
            </a:r>
            <a:r>
              <a:rPr lang="en-US" dirty="0"/>
              <a:t> </a:t>
            </a:r>
            <a:r>
              <a:rPr lang="en-US" dirty="0" err="1"/>
              <a:t>şi</a:t>
            </a:r>
            <a:r>
              <a:rPr lang="en-US" dirty="0"/>
              <a:t> </a:t>
            </a:r>
            <a:r>
              <a:rPr lang="en-US" dirty="0" err="1"/>
              <a:t>aplicarea</a:t>
            </a:r>
            <a:r>
              <a:rPr lang="en-US" dirty="0"/>
              <a:t> </a:t>
            </a:r>
            <a:r>
              <a:rPr lang="en-US" dirty="0" err="1"/>
              <a:t>unor</a:t>
            </a:r>
            <a:r>
              <a:rPr lang="en-US" dirty="0"/>
              <a:t> </a:t>
            </a:r>
            <a:r>
              <a:rPr lang="en-US" dirty="0" err="1"/>
              <a:t>instrumente</a:t>
            </a:r>
            <a:r>
              <a:rPr lang="en-US" dirty="0"/>
              <a:t> </a:t>
            </a:r>
            <a:r>
              <a:rPr lang="en-US" dirty="0" err="1"/>
              <a:t>şi</a:t>
            </a:r>
            <a:r>
              <a:rPr lang="en-US" dirty="0"/>
              <a:t> </a:t>
            </a:r>
            <a:r>
              <a:rPr lang="en-US" dirty="0" err="1"/>
              <a:t>programe</a:t>
            </a:r>
            <a:r>
              <a:rPr lang="en-US" dirty="0"/>
              <a:t> </a:t>
            </a:r>
            <a:r>
              <a:rPr lang="en-US" dirty="0" err="1"/>
              <a:t>prin</a:t>
            </a:r>
            <a:r>
              <a:rPr lang="en-US" dirty="0"/>
              <a:t> care </a:t>
            </a:r>
            <a:r>
              <a:rPr lang="en-US" dirty="0" err="1"/>
              <a:t>să</a:t>
            </a:r>
            <a:r>
              <a:rPr lang="en-US" dirty="0"/>
              <a:t> se </a:t>
            </a:r>
            <a:r>
              <a:rPr lang="en-US" dirty="0" err="1"/>
              <a:t>stimuleze</a:t>
            </a:r>
            <a:r>
              <a:rPr lang="en-US" dirty="0"/>
              <a:t> </a:t>
            </a:r>
            <a:r>
              <a:rPr lang="en-US" dirty="0" err="1"/>
              <a:t>preocupările</a:t>
            </a:r>
            <a:r>
              <a:rPr lang="en-US" dirty="0"/>
              <a:t> </a:t>
            </a:r>
            <a:r>
              <a:rPr lang="en-US" dirty="0" err="1"/>
              <a:t>agenţilor</a:t>
            </a:r>
            <a:r>
              <a:rPr lang="en-US" dirty="0"/>
              <a:t> </a:t>
            </a:r>
            <a:r>
              <a:rPr lang="en-US" dirty="0" err="1"/>
              <a:t>economici</a:t>
            </a:r>
            <a:r>
              <a:rPr lang="en-US" dirty="0"/>
              <a:t> </a:t>
            </a:r>
            <a:r>
              <a:rPr lang="en-US" dirty="0" err="1"/>
              <a:t>şi</a:t>
            </a:r>
            <a:r>
              <a:rPr lang="en-US" dirty="0"/>
              <a:t> a </a:t>
            </a:r>
            <a:r>
              <a:rPr lang="en-US" dirty="0" err="1"/>
              <a:t>autorităţilor</a:t>
            </a:r>
            <a:r>
              <a:rPr lang="en-US" dirty="0"/>
              <a:t> </a:t>
            </a:r>
            <a:r>
              <a:rPr lang="en-US" dirty="0" err="1"/>
              <a:t>publice</a:t>
            </a:r>
            <a:r>
              <a:rPr lang="en-US" dirty="0"/>
              <a:t> locale </a:t>
            </a:r>
            <a:r>
              <a:rPr lang="en-US" dirty="0" err="1"/>
              <a:t>pentru</a:t>
            </a:r>
            <a:r>
              <a:rPr lang="en-US" dirty="0"/>
              <a:t> </a:t>
            </a:r>
            <a:r>
              <a:rPr lang="en-US" dirty="0" err="1"/>
              <a:t>prevenirea</a:t>
            </a:r>
            <a:r>
              <a:rPr lang="en-US" dirty="0"/>
              <a:t> </a:t>
            </a:r>
            <a:r>
              <a:rPr lang="en-US" dirty="0" err="1"/>
              <a:t>sau</a:t>
            </a:r>
            <a:r>
              <a:rPr lang="en-US" dirty="0"/>
              <a:t> </a:t>
            </a:r>
            <a:r>
              <a:rPr lang="en-US" dirty="0" err="1"/>
              <a:t>limitarea</a:t>
            </a:r>
            <a:r>
              <a:rPr lang="en-US" dirty="0"/>
              <a:t> </a:t>
            </a:r>
            <a:r>
              <a:rPr lang="en-US" dirty="0" err="1"/>
              <a:t>dezechilibrelor</a:t>
            </a:r>
            <a:r>
              <a:rPr lang="en-US" dirty="0"/>
              <a:t> </a:t>
            </a:r>
            <a:r>
              <a:rPr lang="en-US" dirty="0" err="1"/>
              <a:t>ecologice</a:t>
            </a:r>
            <a:r>
              <a:rPr lang="en-US" dirty="0"/>
              <a:t>, </a:t>
            </a:r>
            <a:r>
              <a:rPr lang="en-US" dirty="0" err="1"/>
              <a:t>pentru</a:t>
            </a:r>
            <a:r>
              <a:rPr lang="en-US" dirty="0"/>
              <a:t> </a:t>
            </a:r>
            <a:r>
              <a:rPr lang="en-US" dirty="0" err="1"/>
              <a:t>implicarea</a:t>
            </a:r>
            <a:r>
              <a:rPr lang="en-US" dirty="0"/>
              <a:t> </a:t>
            </a:r>
            <a:r>
              <a:rPr lang="en-US" dirty="0" err="1"/>
              <a:t>lor</a:t>
            </a:r>
            <a:r>
              <a:rPr lang="en-US" dirty="0"/>
              <a:t> </a:t>
            </a:r>
            <a:r>
              <a:rPr lang="en-US" dirty="0" err="1"/>
              <a:t>în</a:t>
            </a:r>
            <a:r>
              <a:rPr lang="en-US" dirty="0"/>
              <a:t> </a:t>
            </a:r>
            <a:r>
              <a:rPr lang="en-US" dirty="0" err="1"/>
              <a:t>acţiuni</a:t>
            </a:r>
            <a:r>
              <a:rPr lang="en-US" dirty="0"/>
              <a:t> de </a:t>
            </a:r>
            <a:r>
              <a:rPr lang="en-US" dirty="0" err="1"/>
              <a:t>protecţie</a:t>
            </a:r>
            <a:r>
              <a:rPr lang="en-US" dirty="0"/>
              <a:t> a </a:t>
            </a:r>
            <a:r>
              <a:rPr lang="en-US" dirty="0" err="1"/>
              <a:t>mediului</a:t>
            </a:r>
            <a:r>
              <a:rPr lang="en-US" dirty="0"/>
              <a:t>, </a:t>
            </a:r>
            <a:r>
              <a:rPr lang="en-US" dirty="0" err="1"/>
              <a:t>complementar</a:t>
            </a:r>
            <a:r>
              <a:rPr lang="en-US" dirty="0"/>
              <a:t> </a:t>
            </a:r>
            <a:r>
              <a:rPr lang="en-US" dirty="0" err="1"/>
              <a:t>cadrului</a:t>
            </a:r>
            <a:r>
              <a:rPr lang="en-US" dirty="0"/>
              <a:t> </a:t>
            </a:r>
            <a:r>
              <a:rPr lang="en-US" dirty="0" err="1"/>
              <a:t>legislativ</a:t>
            </a:r>
            <a:r>
              <a:rPr lang="en-US" dirty="0"/>
              <a:t> existent. </a:t>
            </a:r>
            <a:r>
              <a:rPr lang="en-US" dirty="0" err="1"/>
              <a:t>Aceste</a:t>
            </a:r>
            <a:r>
              <a:rPr lang="en-US" dirty="0"/>
              <a:t> </a:t>
            </a:r>
            <a:r>
              <a:rPr lang="en-US" dirty="0" err="1"/>
              <a:t>instrumente</a:t>
            </a:r>
            <a:r>
              <a:rPr lang="en-US" dirty="0"/>
              <a:t> </a:t>
            </a:r>
            <a:r>
              <a:rPr lang="en-US" dirty="0" err="1"/>
              <a:t>sunt</a:t>
            </a:r>
            <a:r>
              <a:rPr lang="en-US" dirty="0"/>
              <a:t> </a:t>
            </a:r>
            <a:r>
              <a:rPr lang="en-US" dirty="0" err="1"/>
              <a:t>menite</a:t>
            </a:r>
            <a:r>
              <a:rPr lang="en-US" dirty="0"/>
              <a:t> </a:t>
            </a:r>
            <a:r>
              <a:rPr lang="en-US" dirty="0" err="1"/>
              <a:t>să</a:t>
            </a:r>
            <a:r>
              <a:rPr lang="en-US" dirty="0"/>
              <a:t> </a:t>
            </a:r>
            <a:r>
              <a:rPr lang="en-US" dirty="0" err="1"/>
              <a:t>realizeze</a:t>
            </a:r>
            <a:r>
              <a:rPr lang="en-US" dirty="0"/>
              <a:t> </a:t>
            </a:r>
            <a:r>
              <a:rPr lang="en-US" dirty="0" err="1"/>
              <a:t>consolidarea</a:t>
            </a:r>
            <a:r>
              <a:rPr lang="en-US" dirty="0"/>
              <a:t> </a:t>
            </a:r>
            <a:r>
              <a:rPr lang="en-US" dirty="0" err="1"/>
              <a:t>legăturilor</a:t>
            </a:r>
            <a:r>
              <a:rPr lang="en-US" dirty="0"/>
              <a:t> </a:t>
            </a:r>
            <a:r>
              <a:rPr lang="en-US" dirty="0" err="1"/>
              <a:t>pozitive</a:t>
            </a:r>
            <a:r>
              <a:rPr lang="en-US" dirty="0"/>
              <a:t> </a:t>
            </a:r>
            <a:r>
              <a:rPr lang="en-US" dirty="0" err="1"/>
              <a:t>dintre</a:t>
            </a:r>
            <a:r>
              <a:rPr lang="en-US" dirty="0"/>
              <a:t> </a:t>
            </a:r>
            <a:r>
              <a:rPr lang="en-US" dirty="0" err="1"/>
              <a:t>dezvoltare</a:t>
            </a:r>
            <a:r>
              <a:rPr lang="en-US" dirty="0"/>
              <a:t> </a:t>
            </a:r>
            <a:r>
              <a:rPr lang="en-US" dirty="0" err="1"/>
              <a:t>şi</a:t>
            </a:r>
            <a:r>
              <a:rPr lang="en-US" dirty="0"/>
              <a:t> </a:t>
            </a:r>
            <a:r>
              <a:rPr lang="en-US" dirty="0" err="1"/>
              <a:t>mediu</a:t>
            </a:r>
            <a:r>
              <a:rPr lang="en-US" dirty="0"/>
              <a:t> </a:t>
            </a:r>
            <a:r>
              <a:rPr lang="en-US" dirty="0" err="1"/>
              <a:t>şi</a:t>
            </a:r>
            <a:r>
              <a:rPr lang="en-US" dirty="0"/>
              <a:t> </a:t>
            </a:r>
            <a:r>
              <a:rPr lang="en-US" dirty="0" err="1"/>
              <a:t>să</a:t>
            </a:r>
            <a:r>
              <a:rPr lang="en-US" dirty="0"/>
              <a:t> </a:t>
            </a:r>
            <a:r>
              <a:rPr lang="en-US" dirty="0" err="1"/>
              <a:t>rupă</a:t>
            </a:r>
            <a:r>
              <a:rPr lang="en-US" dirty="0"/>
              <a:t> </a:t>
            </a:r>
            <a:r>
              <a:rPr lang="en-US" dirty="0" err="1"/>
              <a:t>legăturile</a:t>
            </a:r>
            <a:r>
              <a:rPr lang="en-US" dirty="0"/>
              <a:t> negative </a:t>
            </a:r>
            <a:r>
              <a:rPr lang="en-US" dirty="0" err="1"/>
              <a:t>dintre</a:t>
            </a:r>
            <a:r>
              <a:rPr lang="en-US" dirty="0"/>
              <a:t> </a:t>
            </a:r>
            <a:r>
              <a:rPr lang="en-US" dirty="0" err="1"/>
              <a:t>creşterea</a:t>
            </a:r>
            <a:r>
              <a:rPr lang="en-US" dirty="0"/>
              <a:t> </a:t>
            </a:r>
            <a:r>
              <a:rPr lang="en-US" dirty="0" err="1"/>
              <a:t>economică</a:t>
            </a:r>
            <a:r>
              <a:rPr lang="en-US" dirty="0"/>
              <a:t> </a:t>
            </a:r>
            <a:r>
              <a:rPr lang="en-US" dirty="0" err="1"/>
              <a:t>şi</a:t>
            </a:r>
            <a:r>
              <a:rPr lang="en-US" dirty="0"/>
              <a:t> </a:t>
            </a:r>
            <a:r>
              <a:rPr lang="en-US" dirty="0" err="1"/>
              <a:t>deteriorarea</a:t>
            </a:r>
            <a:r>
              <a:rPr lang="en-US" dirty="0"/>
              <a:t> </a:t>
            </a:r>
            <a:r>
              <a:rPr lang="en-US" dirty="0" err="1"/>
              <a:t>mediului</a:t>
            </a:r>
            <a:r>
              <a:rPr lang="en-US" dirty="0" smtClean="0"/>
              <a:t>.</a:t>
            </a:r>
            <a:r>
              <a:rPr lang="ro-RO" dirty="0" smtClean="0"/>
              <a:t>  (</a:t>
            </a:r>
            <a:r>
              <a:rPr lang="en-US" dirty="0" smtClean="0"/>
              <a:t>http</a:t>
            </a:r>
            <a:r>
              <a:rPr lang="en-US" dirty="0"/>
              <a:t>://</a:t>
            </a:r>
            <a:r>
              <a:rPr lang="en-US" dirty="0" smtClean="0"/>
              <a:t>www.ecologic.rec.ro</a:t>
            </a:r>
            <a:r>
              <a:rPr lang="ro-RO" dirty="0" smtClean="0"/>
              <a:t>)</a:t>
            </a:r>
            <a:endParaRPr lang="en-US" dirty="0"/>
          </a:p>
          <a:p>
            <a:endParaRPr lang="en-US" dirty="0"/>
          </a:p>
        </p:txBody>
      </p:sp>
    </p:spTree>
    <p:extLst>
      <p:ext uri="{BB962C8B-B14F-4D97-AF65-F5344CB8AC3E}">
        <p14:creationId xmlns:p14="http://schemas.microsoft.com/office/powerpoint/2010/main" val="17035980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i="1" dirty="0" err="1"/>
              <a:t>Instrumentele</a:t>
            </a:r>
            <a:r>
              <a:rPr lang="en-US" b="1" i="1" dirty="0"/>
              <a:t> </a:t>
            </a:r>
            <a:r>
              <a:rPr lang="en-US" b="1" i="1" dirty="0" err="1" smtClean="0"/>
              <a:t>economico-fiscale</a:t>
            </a:r>
            <a:endParaRPr lang="en-US" dirty="0"/>
          </a:p>
        </p:txBody>
      </p:sp>
      <p:sp>
        <p:nvSpPr>
          <p:cNvPr id="3" name="Content Placeholder 2"/>
          <p:cNvSpPr>
            <a:spLocks noGrp="1"/>
          </p:cNvSpPr>
          <p:nvPr>
            <p:ph idx="1"/>
          </p:nvPr>
        </p:nvSpPr>
        <p:spPr/>
        <p:txBody>
          <a:bodyPr>
            <a:normAutofit fontScale="92500" lnSpcReduction="20000"/>
          </a:bodyPr>
          <a:lstStyle/>
          <a:p>
            <a:pPr marL="53975" indent="0" algn="just" fontAlgn="base">
              <a:buNone/>
            </a:pPr>
            <a:r>
              <a:rPr lang="ro-RO" dirty="0" smtClean="0"/>
              <a:t>	</a:t>
            </a:r>
            <a:r>
              <a:rPr lang="en-US" dirty="0" err="1" smtClean="0"/>
              <a:t>Astfel</a:t>
            </a:r>
            <a:r>
              <a:rPr lang="en-US" dirty="0"/>
              <a:t>, se </a:t>
            </a:r>
            <a:r>
              <a:rPr lang="en-US" dirty="0" err="1"/>
              <a:t>poate</a:t>
            </a:r>
            <a:r>
              <a:rPr lang="en-US" dirty="0"/>
              <a:t> </a:t>
            </a:r>
            <a:r>
              <a:rPr lang="en-US" dirty="0" err="1"/>
              <a:t>vorbi</a:t>
            </a:r>
            <a:r>
              <a:rPr lang="en-US" dirty="0"/>
              <a:t> de </a:t>
            </a:r>
            <a:r>
              <a:rPr lang="en-US" dirty="0" err="1"/>
              <a:t>dezvoltarea</a:t>
            </a:r>
            <a:r>
              <a:rPr lang="en-US" dirty="0"/>
              <a:t> a </a:t>
            </a:r>
            <a:r>
              <a:rPr lang="en-US" dirty="0" err="1"/>
              <a:t>trei</a:t>
            </a:r>
            <a:r>
              <a:rPr lang="en-US" dirty="0"/>
              <a:t> </a:t>
            </a:r>
            <a:r>
              <a:rPr lang="en-US" dirty="0" err="1"/>
              <a:t>tipuri</a:t>
            </a:r>
            <a:r>
              <a:rPr lang="en-US" dirty="0"/>
              <a:t> de </a:t>
            </a:r>
            <a:r>
              <a:rPr lang="en-US" dirty="0" err="1"/>
              <a:t>instrumente</a:t>
            </a:r>
            <a:r>
              <a:rPr lang="en-US" dirty="0"/>
              <a:t> ale </a:t>
            </a:r>
            <a:r>
              <a:rPr lang="en-US" dirty="0" err="1"/>
              <a:t>politicii</a:t>
            </a:r>
            <a:r>
              <a:rPr lang="en-US" dirty="0"/>
              <a:t> de </a:t>
            </a:r>
            <a:r>
              <a:rPr lang="en-US" dirty="0" err="1"/>
              <a:t>mediu</a:t>
            </a:r>
            <a:r>
              <a:rPr lang="en-US" dirty="0"/>
              <a:t>: </a:t>
            </a:r>
            <a:r>
              <a:rPr lang="en-US" dirty="0" err="1"/>
              <a:t>măsuri</a:t>
            </a:r>
            <a:r>
              <a:rPr lang="en-US" dirty="0"/>
              <a:t> legislative, </a:t>
            </a:r>
            <a:r>
              <a:rPr lang="en-US" dirty="0" err="1"/>
              <a:t>tehnice</a:t>
            </a:r>
            <a:r>
              <a:rPr lang="en-US" dirty="0"/>
              <a:t> </a:t>
            </a:r>
            <a:r>
              <a:rPr lang="en-US" dirty="0" err="1"/>
              <a:t>şi</a:t>
            </a:r>
            <a:r>
              <a:rPr lang="en-US" dirty="0"/>
              <a:t> </a:t>
            </a:r>
            <a:r>
              <a:rPr lang="en-US" dirty="0" err="1"/>
              <a:t>instrumente</a:t>
            </a:r>
            <a:r>
              <a:rPr lang="en-US" dirty="0"/>
              <a:t> </a:t>
            </a:r>
            <a:r>
              <a:rPr lang="en-US" dirty="0" err="1"/>
              <a:t>economice</a:t>
            </a:r>
            <a:r>
              <a:rPr lang="en-US" dirty="0" smtClean="0"/>
              <a:t>.</a:t>
            </a:r>
            <a:r>
              <a:rPr lang="ro-RO" dirty="0" smtClean="0"/>
              <a:t> </a:t>
            </a:r>
          </a:p>
          <a:p>
            <a:pPr marL="68580" indent="0" algn="just" fontAlgn="base">
              <a:buNone/>
            </a:pPr>
            <a:r>
              <a:rPr lang="ro-RO" dirty="0"/>
              <a:t> </a:t>
            </a:r>
            <a:r>
              <a:rPr lang="ro-RO" dirty="0" smtClean="0"/>
              <a:t>   	</a:t>
            </a:r>
            <a:r>
              <a:rPr lang="en-US" dirty="0" err="1" smtClean="0"/>
              <a:t>Dacă</a:t>
            </a:r>
            <a:r>
              <a:rPr lang="en-US" dirty="0" smtClean="0"/>
              <a:t> </a:t>
            </a:r>
            <a:r>
              <a:rPr lang="en-US" dirty="0" err="1"/>
              <a:t>instrumentele</a:t>
            </a:r>
            <a:r>
              <a:rPr lang="en-US" dirty="0"/>
              <a:t> legislative </a:t>
            </a:r>
            <a:r>
              <a:rPr lang="en-US" dirty="0" err="1"/>
              <a:t>şi</a:t>
            </a:r>
            <a:r>
              <a:rPr lang="en-US" dirty="0"/>
              <a:t> </a:t>
            </a:r>
            <a:r>
              <a:rPr lang="en-US" dirty="0" err="1"/>
              <a:t>tehnice</a:t>
            </a:r>
            <a:r>
              <a:rPr lang="en-US" dirty="0"/>
              <a:t> </a:t>
            </a:r>
            <a:r>
              <a:rPr lang="en-US" dirty="0" err="1"/>
              <a:t>sunt</a:t>
            </a:r>
            <a:r>
              <a:rPr lang="en-US" dirty="0"/>
              <a:t> </a:t>
            </a:r>
            <a:r>
              <a:rPr lang="en-US" dirty="0" err="1"/>
              <a:t>implementate</a:t>
            </a:r>
            <a:r>
              <a:rPr lang="en-US" dirty="0"/>
              <a:t> </a:t>
            </a:r>
            <a:r>
              <a:rPr lang="en-US" dirty="0" err="1"/>
              <a:t>prin</a:t>
            </a:r>
            <a:r>
              <a:rPr lang="en-US" dirty="0"/>
              <a:t> </a:t>
            </a:r>
            <a:r>
              <a:rPr lang="en-US" dirty="0" err="1"/>
              <a:t>Legea</a:t>
            </a:r>
            <a:r>
              <a:rPr lang="en-US" dirty="0"/>
              <a:t> </a:t>
            </a:r>
            <a:r>
              <a:rPr lang="en-US" dirty="0" err="1"/>
              <a:t>mediului</a:t>
            </a:r>
            <a:r>
              <a:rPr lang="en-US" dirty="0"/>
              <a:t> </a:t>
            </a:r>
            <a:r>
              <a:rPr lang="en-US" dirty="0" err="1"/>
              <a:t>şi</a:t>
            </a:r>
            <a:r>
              <a:rPr lang="en-US" dirty="0"/>
              <a:t> </a:t>
            </a:r>
            <a:r>
              <a:rPr lang="en-US" dirty="0" err="1"/>
              <a:t>alte</a:t>
            </a:r>
            <a:r>
              <a:rPr lang="en-US" dirty="0"/>
              <a:t> </a:t>
            </a:r>
            <a:r>
              <a:rPr lang="en-US" dirty="0" err="1"/>
              <a:t>acte</a:t>
            </a:r>
            <a:r>
              <a:rPr lang="en-US" dirty="0"/>
              <a:t> </a:t>
            </a:r>
            <a:r>
              <a:rPr lang="en-US" dirty="0" err="1"/>
              <a:t>emise</a:t>
            </a:r>
            <a:r>
              <a:rPr lang="en-US" dirty="0"/>
              <a:t> </a:t>
            </a:r>
            <a:r>
              <a:rPr lang="en-US" dirty="0" err="1"/>
              <a:t>în</a:t>
            </a:r>
            <a:r>
              <a:rPr lang="en-US" dirty="0"/>
              <a:t> </a:t>
            </a:r>
            <a:r>
              <a:rPr lang="en-US" dirty="0" err="1"/>
              <a:t>aplicarea</a:t>
            </a:r>
            <a:r>
              <a:rPr lang="en-US" dirty="0"/>
              <a:t> </a:t>
            </a:r>
            <a:r>
              <a:rPr lang="en-US" dirty="0" err="1" smtClean="0"/>
              <a:t>acesteia</a:t>
            </a:r>
            <a:r>
              <a:rPr lang="en-US" dirty="0"/>
              <a:t>, </a:t>
            </a:r>
            <a:r>
              <a:rPr lang="en-US" dirty="0" err="1"/>
              <a:t>autorizaţia</a:t>
            </a:r>
            <a:r>
              <a:rPr lang="en-US" dirty="0"/>
              <a:t> de </a:t>
            </a:r>
            <a:r>
              <a:rPr lang="en-US" dirty="0" err="1"/>
              <a:t>mediu</a:t>
            </a:r>
            <a:r>
              <a:rPr lang="en-US" dirty="0"/>
              <a:t> </a:t>
            </a:r>
            <a:r>
              <a:rPr lang="en-US" dirty="0" err="1"/>
              <a:t>fiind</a:t>
            </a:r>
            <a:r>
              <a:rPr lang="en-US" dirty="0"/>
              <a:t> </a:t>
            </a:r>
            <a:r>
              <a:rPr lang="en-US" dirty="0" err="1"/>
              <a:t>documentul</a:t>
            </a:r>
            <a:r>
              <a:rPr lang="en-US" dirty="0"/>
              <a:t> de </a:t>
            </a:r>
            <a:r>
              <a:rPr lang="en-US" dirty="0" err="1"/>
              <a:t>bază</a:t>
            </a:r>
            <a:r>
              <a:rPr lang="en-US" dirty="0"/>
              <a:t> </a:t>
            </a:r>
            <a:r>
              <a:rPr lang="en-US" dirty="0" err="1"/>
              <a:t>în</a:t>
            </a:r>
            <a:r>
              <a:rPr lang="en-US" dirty="0"/>
              <a:t> </a:t>
            </a:r>
            <a:r>
              <a:rPr lang="en-US" dirty="0" err="1"/>
              <a:t>asumarea</a:t>
            </a:r>
            <a:r>
              <a:rPr lang="en-US" dirty="0"/>
              <a:t> </a:t>
            </a:r>
            <a:r>
              <a:rPr lang="en-US" dirty="0" err="1"/>
              <a:t>şi</a:t>
            </a:r>
            <a:r>
              <a:rPr lang="en-US" dirty="0"/>
              <a:t> </a:t>
            </a:r>
            <a:r>
              <a:rPr lang="en-US" dirty="0" err="1"/>
              <a:t>respectarea</a:t>
            </a:r>
            <a:r>
              <a:rPr lang="en-US" dirty="0"/>
              <a:t> </a:t>
            </a:r>
            <a:r>
              <a:rPr lang="en-US" dirty="0" err="1"/>
              <a:t>obligaţiilor</a:t>
            </a:r>
            <a:r>
              <a:rPr lang="en-US" dirty="0"/>
              <a:t> de </a:t>
            </a:r>
            <a:r>
              <a:rPr lang="en-US" dirty="0" err="1"/>
              <a:t>mediu</a:t>
            </a:r>
            <a:r>
              <a:rPr lang="en-US" dirty="0"/>
              <a:t>, </a:t>
            </a:r>
            <a:r>
              <a:rPr lang="en-US" dirty="0" err="1"/>
              <a:t>instrumentele</a:t>
            </a:r>
            <a:r>
              <a:rPr lang="en-US" dirty="0"/>
              <a:t> </a:t>
            </a:r>
            <a:r>
              <a:rPr lang="en-US" dirty="0" err="1"/>
              <a:t>economice</a:t>
            </a:r>
            <a:r>
              <a:rPr lang="en-US" dirty="0"/>
              <a:t> </a:t>
            </a:r>
            <a:r>
              <a:rPr lang="en-US" dirty="0" err="1"/>
              <a:t>sunt</a:t>
            </a:r>
            <a:r>
              <a:rPr lang="en-US" dirty="0"/>
              <a:t> </a:t>
            </a:r>
            <a:r>
              <a:rPr lang="en-US" dirty="0" err="1"/>
              <a:t>implementate</a:t>
            </a:r>
            <a:r>
              <a:rPr lang="en-US" dirty="0"/>
              <a:t>, </a:t>
            </a:r>
            <a:r>
              <a:rPr lang="en-US" dirty="0" err="1"/>
              <a:t>în</a:t>
            </a:r>
            <a:r>
              <a:rPr lang="en-US" dirty="0"/>
              <a:t> principal, </a:t>
            </a:r>
            <a:r>
              <a:rPr lang="en-US" dirty="0" err="1"/>
              <a:t>prin</a:t>
            </a:r>
            <a:r>
              <a:rPr lang="en-US" dirty="0"/>
              <a:t> </a:t>
            </a:r>
            <a:r>
              <a:rPr lang="en-US" dirty="0" err="1"/>
              <a:t>Legea</a:t>
            </a:r>
            <a:r>
              <a:rPr lang="en-US" dirty="0"/>
              <a:t> </a:t>
            </a:r>
            <a:r>
              <a:rPr lang="en-US" dirty="0" err="1"/>
              <a:t>Fondului</a:t>
            </a:r>
            <a:r>
              <a:rPr lang="en-US" dirty="0"/>
              <a:t> </a:t>
            </a:r>
            <a:r>
              <a:rPr lang="en-US" dirty="0" err="1"/>
              <a:t>pentru</a:t>
            </a:r>
            <a:r>
              <a:rPr lang="en-US" dirty="0"/>
              <a:t> </a:t>
            </a:r>
            <a:r>
              <a:rPr lang="en-US" dirty="0" err="1"/>
              <a:t>Mediu</a:t>
            </a:r>
            <a:r>
              <a:rPr lang="en-US" dirty="0" smtClean="0"/>
              <a:t>.</a:t>
            </a:r>
            <a:r>
              <a:rPr lang="ro-RO" dirty="0" smtClean="0"/>
              <a:t> </a:t>
            </a:r>
            <a:r>
              <a:rPr lang="ro-RO" dirty="0"/>
              <a:t>(</a:t>
            </a:r>
            <a:r>
              <a:rPr lang="en-US" dirty="0"/>
              <a:t>http://www.ecologic.rec.ro</a:t>
            </a:r>
            <a:r>
              <a:rPr lang="ro-RO" dirty="0"/>
              <a:t>)</a:t>
            </a:r>
            <a:endParaRPr lang="en-US" dirty="0"/>
          </a:p>
          <a:p>
            <a:pPr marL="68580" indent="0" algn="just" fontAlgn="base">
              <a:buNone/>
            </a:pPr>
            <a:endParaRPr lang="en-US" dirty="0"/>
          </a:p>
        </p:txBody>
      </p:sp>
    </p:spTree>
    <p:extLst>
      <p:ext uri="{BB962C8B-B14F-4D97-AF65-F5344CB8AC3E}">
        <p14:creationId xmlns:p14="http://schemas.microsoft.com/office/powerpoint/2010/main" val="40362454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i="1" dirty="0" err="1"/>
              <a:t>Instrumentele</a:t>
            </a:r>
            <a:r>
              <a:rPr lang="en-US" b="1" i="1" dirty="0"/>
              <a:t> </a:t>
            </a:r>
            <a:r>
              <a:rPr lang="en-US" b="1" i="1" dirty="0" err="1" smtClean="0"/>
              <a:t>economico-fiscale</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err="1"/>
              <a:t>Instrumentele</a:t>
            </a:r>
            <a:r>
              <a:rPr lang="en-US" dirty="0"/>
              <a:t> </a:t>
            </a:r>
            <a:r>
              <a:rPr lang="en-US" dirty="0" err="1"/>
              <a:t>economice</a:t>
            </a:r>
            <a:r>
              <a:rPr lang="en-US" dirty="0"/>
              <a:t>, </a:t>
            </a:r>
            <a:r>
              <a:rPr lang="en-US" dirty="0" err="1"/>
              <a:t>sau</a:t>
            </a:r>
            <a:r>
              <a:rPr lang="en-US" dirty="0"/>
              <a:t> </a:t>
            </a:r>
            <a:r>
              <a:rPr lang="en-US" dirty="0" err="1"/>
              <a:t>instrumentele</a:t>
            </a:r>
            <a:r>
              <a:rPr lang="en-US" dirty="0"/>
              <a:t> </a:t>
            </a:r>
            <a:r>
              <a:rPr lang="en-US" dirty="0" err="1"/>
              <a:t>bazate</a:t>
            </a:r>
            <a:r>
              <a:rPr lang="en-US" dirty="0"/>
              <a:t> </a:t>
            </a:r>
            <a:r>
              <a:rPr lang="en-US" dirty="0" err="1"/>
              <a:t>pe</a:t>
            </a:r>
            <a:r>
              <a:rPr lang="en-US" dirty="0"/>
              <a:t> </a:t>
            </a:r>
            <a:r>
              <a:rPr lang="en-US" dirty="0" err="1"/>
              <a:t>legile</a:t>
            </a:r>
            <a:r>
              <a:rPr lang="en-US" dirty="0"/>
              <a:t> </a:t>
            </a:r>
            <a:r>
              <a:rPr lang="en-US" dirty="0" err="1"/>
              <a:t>pieţei</a:t>
            </a:r>
            <a:r>
              <a:rPr lang="en-US" dirty="0"/>
              <a:t>, </a:t>
            </a:r>
            <a:r>
              <a:rPr lang="en-US" dirty="0" err="1"/>
              <a:t>creează</a:t>
            </a:r>
            <a:r>
              <a:rPr lang="en-US" dirty="0"/>
              <a:t> </a:t>
            </a:r>
            <a:r>
              <a:rPr lang="en-US" dirty="0" err="1"/>
              <a:t>stimulente</a:t>
            </a:r>
            <a:r>
              <a:rPr lang="en-US" dirty="0"/>
              <a:t> care </a:t>
            </a:r>
            <a:r>
              <a:rPr lang="en-US" dirty="0" err="1"/>
              <a:t>încurajează</a:t>
            </a:r>
            <a:r>
              <a:rPr lang="en-US" dirty="0"/>
              <a:t> </a:t>
            </a:r>
            <a:r>
              <a:rPr lang="en-US" dirty="0" err="1"/>
              <a:t>competiţia</a:t>
            </a:r>
            <a:r>
              <a:rPr lang="en-US" dirty="0"/>
              <a:t> </a:t>
            </a:r>
            <a:r>
              <a:rPr lang="en-US" dirty="0" err="1"/>
              <a:t>prin</a:t>
            </a:r>
            <a:r>
              <a:rPr lang="en-US" dirty="0"/>
              <a:t> </a:t>
            </a:r>
            <a:r>
              <a:rPr lang="en-US" dirty="0" err="1"/>
              <a:t>implementarea</a:t>
            </a:r>
            <a:r>
              <a:rPr lang="en-US" dirty="0"/>
              <a:t> </a:t>
            </a:r>
            <a:r>
              <a:rPr lang="en-US" dirty="0" err="1"/>
              <a:t>celor</a:t>
            </a:r>
            <a:r>
              <a:rPr lang="en-US" dirty="0"/>
              <a:t> </a:t>
            </a:r>
            <a:r>
              <a:rPr lang="en-US" dirty="0" err="1"/>
              <a:t>mai</a:t>
            </a:r>
            <a:r>
              <a:rPr lang="en-US" dirty="0"/>
              <a:t> </a:t>
            </a:r>
            <a:r>
              <a:rPr lang="en-US" dirty="0" err="1"/>
              <a:t>bune</a:t>
            </a:r>
            <a:r>
              <a:rPr lang="en-US" dirty="0"/>
              <a:t> </a:t>
            </a:r>
            <a:r>
              <a:rPr lang="en-US" dirty="0" err="1"/>
              <a:t>tehnologii</a:t>
            </a:r>
            <a:r>
              <a:rPr lang="en-US" dirty="0"/>
              <a:t>, care </a:t>
            </a:r>
            <a:r>
              <a:rPr lang="en-US" dirty="0" err="1"/>
              <a:t>conduc</a:t>
            </a:r>
            <a:r>
              <a:rPr lang="en-US" dirty="0"/>
              <a:t> la </a:t>
            </a:r>
            <a:r>
              <a:rPr lang="en-US" dirty="0" err="1"/>
              <a:t>îmbunătăţirea</a:t>
            </a:r>
            <a:r>
              <a:rPr lang="en-US" dirty="0"/>
              <a:t> </a:t>
            </a:r>
            <a:r>
              <a:rPr lang="en-US" dirty="0" err="1"/>
              <a:t>performanţelor</a:t>
            </a:r>
            <a:r>
              <a:rPr lang="en-US" dirty="0"/>
              <a:t> de </a:t>
            </a:r>
            <a:r>
              <a:rPr lang="en-US" dirty="0" err="1"/>
              <a:t>mediu</a:t>
            </a:r>
            <a:r>
              <a:rPr lang="en-US" dirty="0"/>
              <a:t>, </a:t>
            </a:r>
            <a:r>
              <a:rPr lang="en-US" dirty="0" err="1"/>
              <a:t>astfel</a:t>
            </a:r>
            <a:r>
              <a:rPr lang="en-US" dirty="0"/>
              <a:t> </a:t>
            </a:r>
            <a:r>
              <a:rPr lang="en-US" dirty="0" err="1"/>
              <a:t>încât</a:t>
            </a:r>
            <a:r>
              <a:rPr lang="en-US" dirty="0"/>
              <a:t> </a:t>
            </a:r>
            <a:r>
              <a:rPr lang="en-US" dirty="0" err="1"/>
              <a:t>să</a:t>
            </a:r>
            <a:r>
              <a:rPr lang="en-US" dirty="0"/>
              <a:t> se </a:t>
            </a:r>
            <a:r>
              <a:rPr lang="en-US" dirty="0" err="1"/>
              <a:t>ajungă</a:t>
            </a:r>
            <a:r>
              <a:rPr lang="en-US" dirty="0"/>
              <a:t> la </a:t>
            </a:r>
            <a:r>
              <a:rPr lang="en-US" dirty="0" err="1"/>
              <a:t>satisfacerea</a:t>
            </a:r>
            <a:r>
              <a:rPr lang="en-US" dirty="0"/>
              <a:t> </a:t>
            </a:r>
            <a:r>
              <a:rPr lang="en-US" dirty="0" err="1"/>
              <a:t>intereselor</a:t>
            </a:r>
            <a:r>
              <a:rPr lang="en-US" dirty="0"/>
              <a:t> </a:t>
            </a:r>
            <a:r>
              <a:rPr lang="en-US" dirty="0" err="1"/>
              <a:t>societăţii</a:t>
            </a:r>
            <a:r>
              <a:rPr lang="en-US" dirty="0"/>
              <a:t>, </a:t>
            </a:r>
            <a:r>
              <a:rPr lang="en-US" dirty="0" err="1"/>
              <a:t>respectiv</a:t>
            </a:r>
            <a:r>
              <a:rPr lang="en-US" dirty="0"/>
              <a:t> la </a:t>
            </a:r>
            <a:r>
              <a:rPr lang="en-US" dirty="0" err="1"/>
              <a:t>reducerea</a:t>
            </a:r>
            <a:r>
              <a:rPr lang="en-US" dirty="0"/>
              <a:t> </a:t>
            </a:r>
            <a:r>
              <a:rPr lang="en-US" dirty="0" err="1"/>
              <a:t>poluării</a:t>
            </a:r>
            <a:r>
              <a:rPr lang="en-US" dirty="0"/>
              <a:t>.</a:t>
            </a:r>
            <a:br>
              <a:rPr lang="en-US" dirty="0"/>
            </a:br>
            <a:r>
              <a:rPr lang="en-US" dirty="0" err="1"/>
              <a:t>Prin</a:t>
            </a:r>
            <a:r>
              <a:rPr lang="en-US" dirty="0"/>
              <a:t> </a:t>
            </a:r>
            <a:r>
              <a:rPr lang="en-US" dirty="0" err="1"/>
              <a:t>introducerea</a:t>
            </a:r>
            <a:r>
              <a:rPr lang="en-US" dirty="0"/>
              <a:t> </a:t>
            </a:r>
            <a:r>
              <a:rPr lang="en-US" dirty="0" err="1"/>
              <a:t>instrumentelor</a:t>
            </a:r>
            <a:r>
              <a:rPr lang="en-US" dirty="0"/>
              <a:t> </a:t>
            </a:r>
            <a:r>
              <a:rPr lang="en-US" dirty="0" err="1"/>
              <a:t>economice</a:t>
            </a:r>
            <a:r>
              <a:rPr lang="en-US" dirty="0"/>
              <a:t> se </a:t>
            </a:r>
            <a:r>
              <a:rPr lang="en-US" dirty="0" err="1"/>
              <a:t>urmăreşte</a:t>
            </a:r>
            <a:r>
              <a:rPr lang="en-US" dirty="0"/>
              <a:t> </a:t>
            </a:r>
            <a:r>
              <a:rPr lang="en-US" dirty="0" err="1"/>
              <a:t>să</a:t>
            </a:r>
            <a:r>
              <a:rPr lang="en-US" dirty="0"/>
              <a:t> se </a:t>
            </a:r>
            <a:r>
              <a:rPr lang="en-US" dirty="0" err="1"/>
              <a:t>modifice</a:t>
            </a:r>
            <a:r>
              <a:rPr lang="en-US" dirty="0"/>
              <a:t> </a:t>
            </a:r>
            <a:r>
              <a:rPr lang="en-US" dirty="0" err="1"/>
              <a:t>modul</a:t>
            </a:r>
            <a:r>
              <a:rPr lang="en-US" dirty="0"/>
              <a:t> de </a:t>
            </a:r>
            <a:r>
              <a:rPr lang="en-US" dirty="0" err="1"/>
              <a:t>producţie</a:t>
            </a:r>
            <a:r>
              <a:rPr lang="en-US" dirty="0"/>
              <a:t> </a:t>
            </a:r>
            <a:r>
              <a:rPr lang="en-US" dirty="0" err="1"/>
              <a:t>şi</a:t>
            </a:r>
            <a:r>
              <a:rPr lang="en-US" dirty="0"/>
              <a:t> </a:t>
            </a:r>
            <a:r>
              <a:rPr lang="en-US" dirty="0" err="1"/>
              <a:t>obiceiurile</a:t>
            </a:r>
            <a:r>
              <a:rPr lang="en-US" dirty="0"/>
              <a:t> </a:t>
            </a:r>
            <a:r>
              <a:rPr lang="en-US" dirty="0" err="1"/>
              <a:t>consumatorilor</a:t>
            </a:r>
            <a:r>
              <a:rPr lang="en-US" dirty="0"/>
              <a:t>, </a:t>
            </a:r>
            <a:r>
              <a:rPr lang="en-US" dirty="0" err="1"/>
              <a:t>în</a:t>
            </a:r>
            <a:r>
              <a:rPr lang="en-US" dirty="0"/>
              <a:t> </a:t>
            </a:r>
            <a:r>
              <a:rPr lang="en-US" dirty="0" err="1"/>
              <a:t>sensul</a:t>
            </a:r>
            <a:r>
              <a:rPr lang="en-US" dirty="0"/>
              <a:t> </a:t>
            </a:r>
            <a:r>
              <a:rPr lang="en-US" dirty="0" err="1"/>
              <a:t>favorizării</a:t>
            </a:r>
            <a:r>
              <a:rPr lang="en-US" dirty="0"/>
              <a:t> </a:t>
            </a:r>
            <a:r>
              <a:rPr lang="en-US" dirty="0" err="1"/>
              <a:t>dezvoltării</a:t>
            </a:r>
            <a:r>
              <a:rPr lang="en-US" dirty="0"/>
              <a:t> </a:t>
            </a:r>
            <a:r>
              <a:rPr lang="en-US" dirty="0" err="1"/>
              <a:t>unei</a:t>
            </a:r>
            <a:r>
              <a:rPr lang="en-US" dirty="0"/>
              <a:t> </a:t>
            </a:r>
            <a:r>
              <a:rPr lang="en-US" dirty="0" err="1"/>
              <a:t>atitudini</a:t>
            </a:r>
            <a:r>
              <a:rPr lang="en-US" dirty="0"/>
              <a:t> </a:t>
            </a:r>
            <a:r>
              <a:rPr lang="en-US" dirty="0" err="1"/>
              <a:t>responsabile</a:t>
            </a:r>
            <a:r>
              <a:rPr lang="en-US" dirty="0"/>
              <a:t> </a:t>
            </a:r>
            <a:r>
              <a:rPr lang="en-US" dirty="0" err="1"/>
              <a:t>faţă</a:t>
            </a:r>
            <a:r>
              <a:rPr lang="en-US" dirty="0"/>
              <a:t> de </a:t>
            </a:r>
            <a:r>
              <a:rPr lang="en-US" dirty="0" err="1"/>
              <a:t>mediu</a:t>
            </a:r>
            <a:r>
              <a:rPr lang="en-US" dirty="0" smtClean="0"/>
              <a:t>.</a:t>
            </a:r>
            <a:r>
              <a:rPr lang="ro-RO" dirty="0" smtClean="0"/>
              <a:t> </a:t>
            </a:r>
            <a:r>
              <a:rPr lang="ro-RO" dirty="0"/>
              <a:t>(</a:t>
            </a:r>
            <a:r>
              <a:rPr lang="en-US" dirty="0"/>
              <a:t>http://www.ecologic.rec.ro</a:t>
            </a:r>
            <a:r>
              <a:rPr lang="ro-RO" dirty="0"/>
              <a:t>)</a:t>
            </a:r>
            <a:endParaRPr lang="en-US" dirty="0"/>
          </a:p>
          <a:p>
            <a:pPr algn="just"/>
            <a:endParaRPr lang="en-US" dirty="0"/>
          </a:p>
          <a:p>
            <a:endParaRPr lang="en-US" dirty="0"/>
          </a:p>
        </p:txBody>
      </p:sp>
    </p:spTree>
    <p:extLst>
      <p:ext uri="{BB962C8B-B14F-4D97-AF65-F5344CB8AC3E}">
        <p14:creationId xmlns:p14="http://schemas.microsoft.com/office/powerpoint/2010/main" val="4019783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i="1" dirty="0" err="1"/>
              <a:t>Instrumentele</a:t>
            </a:r>
            <a:r>
              <a:rPr lang="en-US" b="1" i="1" dirty="0"/>
              <a:t> </a:t>
            </a:r>
            <a:r>
              <a:rPr lang="en-US" b="1" i="1" dirty="0" err="1" smtClean="0"/>
              <a:t>economico-fiscale</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err="1"/>
              <a:t>Principalele</a:t>
            </a:r>
            <a:r>
              <a:rPr lang="en-US" dirty="0"/>
              <a:t> </a:t>
            </a:r>
            <a:r>
              <a:rPr lang="en-US" dirty="0" err="1"/>
              <a:t>rezultate</a:t>
            </a:r>
            <a:r>
              <a:rPr lang="en-US" dirty="0"/>
              <a:t> ale </a:t>
            </a:r>
            <a:r>
              <a:rPr lang="en-US" dirty="0" err="1"/>
              <a:t>aplicării</a:t>
            </a:r>
            <a:r>
              <a:rPr lang="en-US" dirty="0"/>
              <a:t> </a:t>
            </a:r>
            <a:r>
              <a:rPr lang="en-US" dirty="0" err="1"/>
              <a:t>instrumentelor</a:t>
            </a:r>
            <a:r>
              <a:rPr lang="en-US" dirty="0"/>
              <a:t> </a:t>
            </a:r>
            <a:r>
              <a:rPr lang="en-US" dirty="0" err="1"/>
              <a:t>economice</a:t>
            </a:r>
            <a:r>
              <a:rPr lang="en-US" dirty="0"/>
              <a:t> </a:t>
            </a:r>
            <a:r>
              <a:rPr lang="en-US" dirty="0" err="1"/>
              <a:t>sunt</a:t>
            </a:r>
            <a:r>
              <a:rPr lang="en-US" dirty="0"/>
              <a:t>: </a:t>
            </a:r>
            <a:r>
              <a:rPr lang="en-US" dirty="0" err="1"/>
              <a:t>includerea</a:t>
            </a:r>
            <a:r>
              <a:rPr lang="en-US" dirty="0"/>
              <a:t> </a:t>
            </a:r>
            <a:r>
              <a:rPr lang="en-US" dirty="0" err="1"/>
              <a:t>costului</a:t>
            </a:r>
            <a:r>
              <a:rPr lang="en-US" dirty="0"/>
              <a:t> </a:t>
            </a:r>
            <a:r>
              <a:rPr lang="en-US" dirty="0" err="1"/>
              <a:t>serviciilor</a:t>
            </a:r>
            <a:r>
              <a:rPr lang="en-US" dirty="0"/>
              <a:t> de </a:t>
            </a:r>
            <a:r>
              <a:rPr lang="en-US" dirty="0" err="1"/>
              <a:t>mediu</a:t>
            </a:r>
            <a:r>
              <a:rPr lang="en-US" dirty="0"/>
              <a:t> </a:t>
            </a:r>
            <a:r>
              <a:rPr lang="en-US" dirty="0" err="1"/>
              <a:t>şi</a:t>
            </a:r>
            <a:r>
              <a:rPr lang="en-US" dirty="0"/>
              <a:t> al </a:t>
            </a:r>
            <a:r>
              <a:rPr lang="en-US" dirty="0" err="1"/>
              <a:t>poluării</a:t>
            </a:r>
            <a:r>
              <a:rPr lang="en-US" dirty="0"/>
              <a:t> direct </a:t>
            </a:r>
            <a:r>
              <a:rPr lang="en-US" dirty="0" err="1"/>
              <a:t>în</a:t>
            </a:r>
            <a:r>
              <a:rPr lang="en-US" dirty="0"/>
              <a:t> </a:t>
            </a:r>
            <a:r>
              <a:rPr lang="en-US" dirty="0" err="1"/>
              <a:t>costurile</a:t>
            </a:r>
            <a:r>
              <a:rPr lang="en-US" dirty="0"/>
              <a:t> </a:t>
            </a:r>
            <a:r>
              <a:rPr lang="en-US" dirty="0" err="1"/>
              <a:t>bunurilor</a:t>
            </a:r>
            <a:r>
              <a:rPr lang="en-US" dirty="0"/>
              <a:t>, </a:t>
            </a:r>
            <a:r>
              <a:rPr lang="en-US" dirty="0" err="1"/>
              <a:t>serviciilor</a:t>
            </a:r>
            <a:r>
              <a:rPr lang="en-US" dirty="0"/>
              <a:t> </a:t>
            </a:r>
            <a:r>
              <a:rPr lang="en-US" dirty="0" err="1"/>
              <a:t>şi</a:t>
            </a:r>
            <a:r>
              <a:rPr lang="en-US" dirty="0"/>
              <a:t> </a:t>
            </a:r>
            <a:r>
              <a:rPr lang="en-US" dirty="0" err="1"/>
              <a:t>activităţilor</a:t>
            </a:r>
            <a:r>
              <a:rPr lang="en-US" dirty="0"/>
              <a:t>, </a:t>
            </a:r>
            <a:r>
              <a:rPr lang="en-US" dirty="0" err="1"/>
              <a:t>eficienţa</a:t>
            </a:r>
            <a:r>
              <a:rPr lang="en-US" dirty="0"/>
              <a:t> </a:t>
            </a:r>
            <a:r>
              <a:rPr lang="en-US" dirty="0" err="1"/>
              <a:t>economică</a:t>
            </a:r>
            <a:r>
              <a:rPr lang="en-US" dirty="0"/>
              <a:t>, </a:t>
            </a:r>
            <a:r>
              <a:rPr lang="en-US" dirty="0" err="1"/>
              <a:t>stimularea</a:t>
            </a:r>
            <a:r>
              <a:rPr lang="en-US" dirty="0"/>
              <a:t> </a:t>
            </a:r>
            <a:r>
              <a:rPr lang="en-US" dirty="0" err="1"/>
              <a:t>consumatorilor</a:t>
            </a:r>
            <a:r>
              <a:rPr lang="en-US" dirty="0"/>
              <a:t> </a:t>
            </a:r>
            <a:r>
              <a:rPr lang="en-US" dirty="0" err="1"/>
              <a:t>şi</a:t>
            </a:r>
            <a:r>
              <a:rPr lang="en-US" dirty="0"/>
              <a:t> </a:t>
            </a:r>
            <a:r>
              <a:rPr lang="en-US" dirty="0" err="1"/>
              <a:t>producătorilor</a:t>
            </a:r>
            <a:r>
              <a:rPr lang="en-US" dirty="0"/>
              <a:t> </a:t>
            </a:r>
            <a:r>
              <a:rPr lang="en-US" dirty="0" err="1"/>
              <a:t>în</a:t>
            </a:r>
            <a:r>
              <a:rPr lang="en-US" dirty="0"/>
              <a:t> </a:t>
            </a:r>
            <a:r>
              <a:rPr lang="en-US" dirty="0" err="1"/>
              <a:t>vederea</a:t>
            </a:r>
            <a:r>
              <a:rPr lang="en-US" dirty="0"/>
              <a:t> </a:t>
            </a:r>
            <a:r>
              <a:rPr lang="en-US" dirty="0" err="1"/>
              <a:t>schimbării</a:t>
            </a:r>
            <a:r>
              <a:rPr lang="en-US" dirty="0"/>
              <a:t> </a:t>
            </a:r>
            <a:r>
              <a:rPr lang="en-US" dirty="0" err="1"/>
              <a:t>comportamentului</a:t>
            </a:r>
            <a:r>
              <a:rPr lang="en-US" dirty="0"/>
              <a:t> </a:t>
            </a:r>
            <a:r>
              <a:rPr lang="en-US" dirty="0" err="1"/>
              <a:t>acestora</a:t>
            </a:r>
            <a:r>
              <a:rPr lang="en-US" dirty="0"/>
              <a:t>, </a:t>
            </a:r>
            <a:r>
              <a:rPr lang="en-US" dirty="0" err="1"/>
              <a:t>creşterea</a:t>
            </a:r>
            <a:r>
              <a:rPr lang="en-US" dirty="0"/>
              <a:t> </a:t>
            </a:r>
            <a:r>
              <a:rPr lang="en-US" dirty="0" err="1"/>
              <a:t>veniturilor</a:t>
            </a:r>
            <a:r>
              <a:rPr lang="en-US" dirty="0"/>
              <a:t> </a:t>
            </a:r>
            <a:r>
              <a:rPr lang="en-US" dirty="0" err="1"/>
              <a:t>pentru</a:t>
            </a:r>
            <a:r>
              <a:rPr lang="en-US" dirty="0"/>
              <a:t> </a:t>
            </a:r>
            <a:r>
              <a:rPr lang="en-US" dirty="0" err="1"/>
              <a:t>investiţii</a:t>
            </a:r>
            <a:r>
              <a:rPr lang="en-US" dirty="0"/>
              <a:t> de </a:t>
            </a:r>
            <a:r>
              <a:rPr lang="en-US" dirty="0" err="1"/>
              <a:t>mediu</a:t>
            </a:r>
            <a:r>
              <a:rPr lang="en-US" dirty="0"/>
              <a:t>.</a:t>
            </a:r>
            <a:br>
              <a:rPr lang="en-US" dirty="0"/>
            </a:br>
            <a:r>
              <a:rPr lang="en-US" dirty="0" err="1"/>
              <a:t>Instrumentele</a:t>
            </a:r>
            <a:r>
              <a:rPr lang="en-US" dirty="0"/>
              <a:t> </a:t>
            </a:r>
            <a:r>
              <a:rPr lang="en-US" dirty="0" err="1"/>
              <a:t>economice</a:t>
            </a:r>
            <a:r>
              <a:rPr lang="en-US" dirty="0"/>
              <a:t> </a:t>
            </a:r>
            <a:r>
              <a:rPr lang="en-US" dirty="0" err="1"/>
              <a:t>utilizate</a:t>
            </a:r>
            <a:r>
              <a:rPr lang="en-US" dirty="0"/>
              <a:t> </a:t>
            </a:r>
            <a:r>
              <a:rPr lang="en-US" dirty="0" err="1"/>
              <a:t>pentru</a:t>
            </a:r>
            <a:r>
              <a:rPr lang="en-US" dirty="0"/>
              <a:t> </a:t>
            </a:r>
            <a:r>
              <a:rPr lang="en-US" dirty="0" err="1"/>
              <a:t>protecţia</a:t>
            </a:r>
            <a:r>
              <a:rPr lang="en-US" dirty="0"/>
              <a:t> </a:t>
            </a:r>
            <a:r>
              <a:rPr lang="en-US" dirty="0" err="1"/>
              <a:t>mediului</a:t>
            </a:r>
            <a:r>
              <a:rPr lang="en-US" dirty="0"/>
              <a:t> </a:t>
            </a:r>
            <a:r>
              <a:rPr lang="en-US" dirty="0" err="1"/>
              <a:t>şi</a:t>
            </a:r>
            <a:r>
              <a:rPr lang="en-US" dirty="0"/>
              <a:t> </a:t>
            </a:r>
            <a:r>
              <a:rPr lang="en-US" dirty="0" err="1"/>
              <a:t>pentru</a:t>
            </a:r>
            <a:r>
              <a:rPr lang="en-US" dirty="0"/>
              <a:t> </a:t>
            </a:r>
            <a:r>
              <a:rPr lang="en-US" dirty="0" err="1"/>
              <a:t>promovarea</a:t>
            </a:r>
            <a:r>
              <a:rPr lang="en-US" dirty="0"/>
              <a:t> </a:t>
            </a:r>
            <a:r>
              <a:rPr lang="en-US" dirty="0" err="1"/>
              <a:t>unei</a:t>
            </a:r>
            <a:r>
              <a:rPr lang="en-US" dirty="0"/>
              <a:t> </a:t>
            </a:r>
            <a:r>
              <a:rPr lang="en-US" dirty="0" err="1"/>
              <a:t>mai</a:t>
            </a:r>
            <a:r>
              <a:rPr lang="en-US" dirty="0"/>
              <a:t> </a:t>
            </a:r>
            <a:r>
              <a:rPr lang="en-US" dirty="0" err="1"/>
              <a:t>bune</a:t>
            </a:r>
            <a:r>
              <a:rPr lang="en-US" dirty="0"/>
              <a:t> </a:t>
            </a:r>
            <a:r>
              <a:rPr lang="en-US" dirty="0" err="1"/>
              <a:t>gospodăriri</a:t>
            </a:r>
            <a:r>
              <a:rPr lang="en-US" dirty="0"/>
              <a:t> a </a:t>
            </a:r>
            <a:r>
              <a:rPr lang="en-US" dirty="0" err="1"/>
              <a:t>resurselor</a:t>
            </a:r>
            <a:r>
              <a:rPr lang="en-US" dirty="0"/>
              <a:t> </a:t>
            </a:r>
            <a:r>
              <a:rPr lang="en-US" dirty="0" err="1"/>
              <a:t>na</a:t>
            </a:r>
            <a:r>
              <a:rPr lang="en-US" dirty="0"/>
              <a:t>- </a:t>
            </a:r>
            <a:r>
              <a:rPr lang="en-US" dirty="0" err="1"/>
              <a:t>turale</a:t>
            </a:r>
            <a:r>
              <a:rPr lang="en-US" dirty="0"/>
              <a:t> </a:t>
            </a:r>
            <a:r>
              <a:rPr lang="en-US" dirty="0" err="1"/>
              <a:t>sunt</a:t>
            </a:r>
            <a:r>
              <a:rPr lang="en-US" dirty="0"/>
              <a:t> </a:t>
            </a:r>
            <a:r>
              <a:rPr lang="en-US" dirty="0" err="1"/>
              <a:t>implementate</a:t>
            </a:r>
            <a:r>
              <a:rPr lang="en-US" dirty="0"/>
              <a:t> </a:t>
            </a:r>
            <a:r>
              <a:rPr lang="en-US" dirty="0" err="1"/>
              <a:t>în</a:t>
            </a:r>
            <a:r>
              <a:rPr lang="en-US" dirty="0"/>
              <a:t> </a:t>
            </a:r>
            <a:r>
              <a:rPr lang="en-US" dirty="0" err="1"/>
              <a:t>Legea</a:t>
            </a:r>
            <a:r>
              <a:rPr lang="en-US" dirty="0"/>
              <a:t> </a:t>
            </a:r>
            <a:r>
              <a:rPr lang="en-US" dirty="0" err="1"/>
              <a:t>Fondului</a:t>
            </a:r>
            <a:r>
              <a:rPr lang="en-US" dirty="0"/>
              <a:t> </a:t>
            </a:r>
            <a:r>
              <a:rPr lang="en-US" dirty="0" err="1"/>
              <a:t>pentru</a:t>
            </a:r>
            <a:r>
              <a:rPr lang="en-US" dirty="0"/>
              <a:t> </a:t>
            </a:r>
            <a:r>
              <a:rPr lang="en-US" dirty="0" err="1"/>
              <a:t>Mediu</a:t>
            </a:r>
            <a:r>
              <a:rPr lang="en-US" dirty="0"/>
              <a:t> </a:t>
            </a:r>
            <a:r>
              <a:rPr lang="en-US" dirty="0" err="1"/>
              <a:t>prin</a:t>
            </a:r>
            <a:r>
              <a:rPr lang="en-US" dirty="0"/>
              <a:t> </a:t>
            </a:r>
            <a:r>
              <a:rPr lang="en-US" dirty="0" err="1"/>
              <a:t>taxe</a:t>
            </a:r>
            <a:r>
              <a:rPr lang="en-US" dirty="0"/>
              <a:t>, </a:t>
            </a:r>
            <a:r>
              <a:rPr lang="en-US" dirty="0" err="1"/>
              <a:t>contribuţii</a:t>
            </a:r>
            <a:r>
              <a:rPr lang="en-US" dirty="0"/>
              <a:t> </a:t>
            </a:r>
            <a:r>
              <a:rPr lang="en-US" dirty="0" err="1"/>
              <a:t>şi</a:t>
            </a:r>
            <a:r>
              <a:rPr lang="en-US" dirty="0"/>
              <a:t> </a:t>
            </a:r>
            <a:r>
              <a:rPr lang="en-US" dirty="0" err="1"/>
              <a:t>garanţii</a:t>
            </a:r>
            <a:r>
              <a:rPr lang="en-US" dirty="0"/>
              <a:t>, </a:t>
            </a:r>
            <a:r>
              <a:rPr lang="en-US" dirty="0" err="1"/>
              <a:t>toate</a:t>
            </a:r>
            <a:r>
              <a:rPr lang="en-US" dirty="0"/>
              <a:t> </a:t>
            </a:r>
            <a:r>
              <a:rPr lang="en-US" dirty="0" err="1"/>
              <a:t>acestea</a:t>
            </a:r>
            <a:r>
              <a:rPr lang="en-US" dirty="0"/>
              <a:t> </a:t>
            </a:r>
            <a:r>
              <a:rPr lang="en-US" dirty="0" err="1"/>
              <a:t>formând</a:t>
            </a:r>
            <a:r>
              <a:rPr lang="en-US" dirty="0"/>
              <a:t> „</a:t>
            </a:r>
            <a:r>
              <a:rPr lang="en-US" dirty="0" err="1"/>
              <a:t>Sistemul</a:t>
            </a:r>
            <a:r>
              <a:rPr lang="en-US" dirty="0"/>
              <a:t> Fiscal de </a:t>
            </a:r>
            <a:r>
              <a:rPr lang="en-US" dirty="0" err="1"/>
              <a:t>Mediu</a:t>
            </a:r>
            <a:r>
              <a:rPr lang="en-US" dirty="0" smtClean="0"/>
              <a:t>“.</a:t>
            </a:r>
            <a:r>
              <a:rPr lang="ro-RO" dirty="0" smtClean="0"/>
              <a:t> </a:t>
            </a:r>
            <a:r>
              <a:rPr lang="ro-RO" dirty="0"/>
              <a:t>(</a:t>
            </a:r>
            <a:r>
              <a:rPr lang="en-US" dirty="0"/>
              <a:t>http://www.ecologic.rec.ro</a:t>
            </a:r>
            <a:r>
              <a:rPr lang="ro-RO" dirty="0"/>
              <a:t>)</a:t>
            </a:r>
            <a:endParaRPr lang="en-US" dirty="0"/>
          </a:p>
          <a:p>
            <a:pPr algn="just"/>
            <a:endParaRPr lang="en-US" dirty="0"/>
          </a:p>
          <a:p>
            <a:endParaRPr lang="en-US" dirty="0"/>
          </a:p>
        </p:txBody>
      </p:sp>
    </p:spTree>
    <p:extLst>
      <p:ext uri="{BB962C8B-B14F-4D97-AF65-F5344CB8AC3E}">
        <p14:creationId xmlns:p14="http://schemas.microsoft.com/office/powerpoint/2010/main" val="37387601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i="1" dirty="0" err="1" smtClean="0"/>
              <a:t>Instrumentele</a:t>
            </a:r>
            <a:r>
              <a:rPr lang="en-US" b="1" i="1" dirty="0" smtClean="0"/>
              <a:t> </a:t>
            </a:r>
            <a:r>
              <a:rPr lang="en-US" b="1" i="1" dirty="0" err="1" smtClean="0"/>
              <a:t>economico-fiscale</a:t>
            </a:r>
            <a:endParaRPr lang="en-US" dirty="0"/>
          </a:p>
        </p:txBody>
      </p:sp>
      <p:sp>
        <p:nvSpPr>
          <p:cNvPr id="3" name="Content Placeholder 2"/>
          <p:cNvSpPr>
            <a:spLocks noGrp="1"/>
          </p:cNvSpPr>
          <p:nvPr>
            <p:ph idx="1"/>
          </p:nvPr>
        </p:nvSpPr>
        <p:spPr/>
        <p:txBody>
          <a:bodyPr/>
          <a:lstStyle/>
          <a:p>
            <a:pPr algn="just"/>
            <a:r>
              <a:rPr lang="ro-MO" sz="2800" dirty="0" smtClean="0">
                <a:latin typeface="Times New Roman" pitchFamily="18" charset="0"/>
                <a:cs typeface="Times New Roman" pitchFamily="18" charset="0"/>
              </a:rPr>
              <a:t>Instrumentele economice utilizate pentru protecţia mediului şi pentru promovarea unei mai bune gospodăriri a resurselor naturale implementate într-o țară alcătuiesc „Sistemul Fiscal de Mediu” al acesteia.</a:t>
            </a:r>
            <a:endParaRPr lang="en-US" sz="2800" dirty="0" smtClean="0">
              <a:latin typeface="Times New Roman" pitchFamily="18" charset="0"/>
              <a:cs typeface="Times New Roman" pitchFamily="18" charset="0"/>
            </a:endParaRPr>
          </a:p>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i="1" dirty="0" err="1"/>
              <a:t>Instrumentele</a:t>
            </a:r>
            <a:r>
              <a:rPr lang="en-US" b="1" i="1" dirty="0"/>
              <a:t> </a:t>
            </a:r>
            <a:r>
              <a:rPr lang="en-US" b="1" i="1" dirty="0" err="1" smtClean="0"/>
              <a:t>economico-fiscale</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a:t>„</a:t>
            </a:r>
            <a:r>
              <a:rPr lang="en-US" dirty="0" err="1"/>
              <a:t>Sistemul</a:t>
            </a:r>
            <a:r>
              <a:rPr lang="en-US" dirty="0"/>
              <a:t> Fiscal de </a:t>
            </a:r>
            <a:r>
              <a:rPr lang="en-US" dirty="0" err="1"/>
              <a:t>Mediu</a:t>
            </a:r>
            <a:r>
              <a:rPr lang="en-US" dirty="0"/>
              <a:t>“ </a:t>
            </a:r>
            <a:r>
              <a:rPr lang="en-US" dirty="0" err="1"/>
              <a:t>permite</a:t>
            </a:r>
            <a:r>
              <a:rPr lang="en-US" dirty="0"/>
              <a:t> </a:t>
            </a:r>
            <a:r>
              <a:rPr lang="en-US" dirty="0" err="1"/>
              <a:t>punerea</a:t>
            </a:r>
            <a:r>
              <a:rPr lang="en-US" dirty="0"/>
              <a:t> </a:t>
            </a:r>
            <a:r>
              <a:rPr lang="en-US" dirty="0" err="1"/>
              <a:t>în</a:t>
            </a:r>
            <a:r>
              <a:rPr lang="en-US" dirty="0"/>
              <a:t> </a:t>
            </a:r>
            <a:r>
              <a:rPr lang="en-US" dirty="0" err="1"/>
              <a:t>aplicare</a:t>
            </a:r>
            <a:r>
              <a:rPr lang="en-US" dirty="0"/>
              <a:t> a </a:t>
            </a:r>
            <a:r>
              <a:rPr lang="en-US" dirty="0" err="1"/>
              <a:t>principiului</a:t>
            </a:r>
            <a:r>
              <a:rPr lang="en-US" dirty="0"/>
              <a:t> „</a:t>
            </a:r>
            <a:r>
              <a:rPr lang="en-US" dirty="0" err="1"/>
              <a:t>poluatorul</a:t>
            </a:r>
            <a:r>
              <a:rPr lang="en-US" dirty="0"/>
              <a:t> </a:t>
            </a:r>
            <a:r>
              <a:rPr lang="en-US" dirty="0" err="1"/>
              <a:t>plăteşte</a:t>
            </a:r>
            <a:r>
              <a:rPr lang="en-US" dirty="0"/>
              <a:t>“ </a:t>
            </a:r>
            <a:r>
              <a:rPr lang="en-US" dirty="0" err="1"/>
              <a:t>şi</a:t>
            </a:r>
            <a:r>
              <a:rPr lang="en-US" dirty="0"/>
              <a:t> „</a:t>
            </a:r>
            <a:r>
              <a:rPr lang="en-US" dirty="0" err="1"/>
              <a:t>responsabilitatea</a:t>
            </a:r>
            <a:r>
              <a:rPr lang="en-US" dirty="0"/>
              <a:t> </a:t>
            </a:r>
            <a:r>
              <a:rPr lang="en-US" dirty="0" err="1"/>
              <a:t>producătorului</a:t>
            </a:r>
            <a:r>
              <a:rPr lang="en-US" dirty="0"/>
              <a:t>“, </a:t>
            </a:r>
            <a:r>
              <a:rPr lang="en-US" dirty="0" err="1"/>
              <a:t>prin</a:t>
            </a:r>
            <a:r>
              <a:rPr lang="en-US" dirty="0"/>
              <a:t> </a:t>
            </a:r>
            <a:r>
              <a:rPr lang="en-US" dirty="0" err="1"/>
              <a:t>convingerea</a:t>
            </a:r>
            <a:r>
              <a:rPr lang="en-US" dirty="0"/>
              <a:t> </a:t>
            </a:r>
            <a:r>
              <a:rPr lang="en-US" dirty="0" err="1"/>
              <a:t>consumatorilor</a:t>
            </a:r>
            <a:r>
              <a:rPr lang="en-US" dirty="0"/>
              <a:t>, </a:t>
            </a:r>
            <a:r>
              <a:rPr lang="en-US" dirty="0" err="1"/>
              <a:t>producătorilor</a:t>
            </a:r>
            <a:r>
              <a:rPr lang="en-US" dirty="0"/>
              <a:t> </a:t>
            </a:r>
            <a:r>
              <a:rPr lang="en-US" dirty="0" err="1"/>
              <a:t>şi</a:t>
            </a:r>
            <a:r>
              <a:rPr lang="en-US" dirty="0"/>
              <a:t> a </a:t>
            </a:r>
            <a:r>
              <a:rPr lang="en-US" dirty="0" err="1"/>
              <a:t>generatorilor</a:t>
            </a:r>
            <a:r>
              <a:rPr lang="en-US" dirty="0"/>
              <a:t> de </a:t>
            </a:r>
            <a:r>
              <a:rPr lang="en-US" dirty="0" err="1"/>
              <a:t>deşeuri</a:t>
            </a:r>
            <a:r>
              <a:rPr lang="en-US" dirty="0"/>
              <a:t>, </a:t>
            </a:r>
            <a:r>
              <a:rPr lang="en-US" dirty="0" err="1"/>
              <a:t>să</a:t>
            </a:r>
            <a:r>
              <a:rPr lang="en-US" dirty="0"/>
              <a:t> </a:t>
            </a:r>
            <a:r>
              <a:rPr lang="en-US" dirty="0" err="1"/>
              <a:t>adopte</a:t>
            </a:r>
            <a:r>
              <a:rPr lang="en-US" dirty="0"/>
              <a:t> un </a:t>
            </a:r>
            <a:r>
              <a:rPr lang="en-US" dirty="0" err="1"/>
              <a:t>comportament</a:t>
            </a:r>
            <a:r>
              <a:rPr lang="en-US" dirty="0"/>
              <a:t> </a:t>
            </a:r>
            <a:r>
              <a:rPr lang="en-US" dirty="0" err="1"/>
              <a:t>compatibil</a:t>
            </a:r>
            <a:r>
              <a:rPr lang="en-US" dirty="0"/>
              <a:t> cu </a:t>
            </a:r>
            <a:r>
              <a:rPr lang="en-US" dirty="0" err="1"/>
              <a:t>cerinţele</a:t>
            </a:r>
            <a:r>
              <a:rPr lang="en-US" dirty="0"/>
              <a:t> de </a:t>
            </a:r>
            <a:r>
              <a:rPr lang="en-US" dirty="0" err="1"/>
              <a:t>mediu</a:t>
            </a:r>
            <a:r>
              <a:rPr lang="en-US" dirty="0"/>
              <a:t>. </a:t>
            </a:r>
            <a:r>
              <a:rPr lang="en-US" dirty="0" err="1"/>
              <a:t>Utilizarea</a:t>
            </a:r>
            <a:r>
              <a:rPr lang="en-US" dirty="0"/>
              <a:t> </a:t>
            </a:r>
            <a:r>
              <a:rPr lang="en-US" dirty="0" err="1"/>
              <a:t>taxelor</a:t>
            </a:r>
            <a:r>
              <a:rPr lang="en-US" dirty="0"/>
              <a:t>, </a:t>
            </a:r>
            <a:r>
              <a:rPr lang="en-US" dirty="0" err="1"/>
              <a:t>contribuţiilor</a:t>
            </a:r>
            <a:r>
              <a:rPr lang="en-US" dirty="0"/>
              <a:t> </a:t>
            </a:r>
            <a:r>
              <a:rPr lang="en-US" dirty="0" err="1"/>
              <a:t>şi</a:t>
            </a:r>
            <a:r>
              <a:rPr lang="en-US" dirty="0"/>
              <a:t> </a:t>
            </a:r>
            <a:r>
              <a:rPr lang="en-US" dirty="0" err="1"/>
              <a:t>garanţiilor</a:t>
            </a:r>
            <a:r>
              <a:rPr lang="en-US" dirty="0"/>
              <a:t> de </a:t>
            </a:r>
            <a:r>
              <a:rPr lang="en-US" dirty="0" err="1"/>
              <a:t>mediu</a:t>
            </a:r>
            <a:r>
              <a:rPr lang="en-US" dirty="0"/>
              <a:t> </a:t>
            </a:r>
            <a:r>
              <a:rPr lang="en-US" dirty="0" err="1"/>
              <a:t>este</a:t>
            </a:r>
            <a:r>
              <a:rPr lang="en-US" dirty="0"/>
              <a:t> </a:t>
            </a:r>
            <a:r>
              <a:rPr lang="en-US" dirty="0" err="1"/>
              <a:t>motivată</a:t>
            </a:r>
            <a:r>
              <a:rPr lang="en-US" dirty="0"/>
              <a:t> de: </a:t>
            </a:r>
            <a:r>
              <a:rPr lang="en-US" dirty="0" err="1"/>
              <a:t>includerea</a:t>
            </a:r>
            <a:r>
              <a:rPr lang="en-US" dirty="0"/>
              <a:t> </a:t>
            </a:r>
            <a:r>
              <a:rPr lang="en-US" dirty="0" err="1"/>
              <a:t>costurilor</a:t>
            </a:r>
            <a:r>
              <a:rPr lang="en-US" dirty="0"/>
              <a:t> </a:t>
            </a:r>
            <a:r>
              <a:rPr lang="en-US" dirty="0" err="1"/>
              <a:t>în</a:t>
            </a:r>
            <a:r>
              <a:rPr lang="en-US" dirty="0"/>
              <a:t> </a:t>
            </a:r>
            <a:r>
              <a:rPr lang="en-US" dirty="0" err="1"/>
              <a:t>preţuri</a:t>
            </a:r>
            <a:r>
              <a:rPr lang="en-US" dirty="0"/>
              <a:t>, </a:t>
            </a:r>
            <a:r>
              <a:rPr lang="en-US" dirty="0" err="1"/>
              <a:t>influenţarea</a:t>
            </a:r>
            <a:r>
              <a:rPr lang="en-US" dirty="0"/>
              <a:t> </a:t>
            </a:r>
            <a:r>
              <a:rPr lang="en-US" dirty="0" err="1"/>
              <a:t>comportamentului</a:t>
            </a:r>
            <a:r>
              <a:rPr lang="en-US" dirty="0"/>
              <a:t>, </a:t>
            </a:r>
            <a:r>
              <a:rPr lang="en-US" dirty="0" err="1"/>
              <a:t>minimizarea</a:t>
            </a:r>
            <a:r>
              <a:rPr lang="en-US" dirty="0"/>
              <a:t> </a:t>
            </a:r>
            <a:r>
              <a:rPr lang="en-US" dirty="0" err="1"/>
              <a:t>costului</a:t>
            </a:r>
            <a:r>
              <a:rPr lang="en-US" dirty="0"/>
              <a:t> </a:t>
            </a:r>
            <a:r>
              <a:rPr lang="en-US" dirty="0" err="1"/>
              <a:t>pentru</a:t>
            </a:r>
            <a:r>
              <a:rPr lang="en-US" dirty="0"/>
              <a:t> </a:t>
            </a:r>
            <a:r>
              <a:rPr lang="en-US" dirty="0" err="1"/>
              <a:t>controlul</a:t>
            </a:r>
            <a:r>
              <a:rPr lang="en-US" dirty="0"/>
              <a:t> </a:t>
            </a:r>
            <a:r>
              <a:rPr lang="en-US" dirty="0" err="1"/>
              <a:t>poluării</a:t>
            </a:r>
            <a:r>
              <a:rPr lang="en-US" dirty="0"/>
              <a:t>, </a:t>
            </a:r>
            <a:r>
              <a:rPr lang="en-US" dirty="0" err="1"/>
              <a:t>încurajarea</a:t>
            </a:r>
            <a:r>
              <a:rPr lang="en-US" dirty="0"/>
              <a:t> </a:t>
            </a:r>
            <a:r>
              <a:rPr lang="en-US" dirty="0" err="1"/>
              <a:t>inovaţiei</a:t>
            </a:r>
            <a:r>
              <a:rPr lang="en-US" dirty="0"/>
              <a:t> </a:t>
            </a:r>
            <a:r>
              <a:rPr lang="en-US" dirty="0" err="1"/>
              <a:t>tehnice</a:t>
            </a:r>
            <a:r>
              <a:rPr lang="en-US" dirty="0"/>
              <a:t> </a:t>
            </a:r>
            <a:r>
              <a:rPr lang="en-US" dirty="0" err="1"/>
              <a:t>şi</a:t>
            </a:r>
            <a:r>
              <a:rPr lang="en-US" dirty="0"/>
              <a:t> </a:t>
            </a:r>
            <a:r>
              <a:rPr lang="en-US" dirty="0" err="1"/>
              <a:t>obţinerea</a:t>
            </a:r>
            <a:r>
              <a:rPr lang="en-US" dirty="0"/>
              <a:t> de </a:t>
            </a:r>
            <a:r>
              <a:rPr lang="en-US" dirty="0" err="1"/>
              <a:t>venituri</a:t>
            </a:r>
            <a:r>
              <a:rPr lang="en-US" dirty="0" smtClean="0"/>
              <a:t>.</a:t>
            </a:r>
            <a:endParaRPr lang="ro-RO" dirty="0" smtClean="0"/>
          </a:p>
          <a:p>
            <a:pPr algn="just"/>
            <a:r>
              <a:rPr lang="ro-RO" dirty="0"/>
              <a:t>(</a:t>
            </a:r>
            <a:r>
              <a:rPr lang="en-US" dirty="0"/>
              <a:t>http://www.ecologic.rec.ro</a:t>
            </a:r>
            <a:r>
              <a:rPr lang="ro-RO" dirty="0"/>
              <a:t>)</a:t>
            </a:r>
            <a:endParaRPr lang="en-US" dirty="0"/>
          </a:p>
          <a:p>
            <a:pPr algn="just"/>
            <a:endParaRPr lang="en-US" dirty="0"/>
          </a:p>
          <a:p>
            <a:endParaRPr lang="en-US" dirty="0"/>
          </a:p>
        </p:txBody>
      </p:sp>
    </p:spTree>
    <p:extLst>
      <p:ext uri="{BB962C8B-B14F-4D97-AF65-F5344CB8AC3E}">
        <p14:creationId xmlns:p14="http://schemas.microsoft.com/office/powerpoint/2010/main" val="30811291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i="1" dirty="0" err="1" smtClean="0"/>
              <a:t>Instrumentele</a:t>
            </a:r>
            <a:r>
              <a:rPr lang="en-US" b="1" i="1" dirty="0" smtClean="0"/>
              <a:t> </a:t>
            </a:r>
            <a:r>
              <a:rPr lang="en-US" b="1" i="1" dirty="0" err="1" smtClean="0"/>
              <a:t>economico-fiscale</a:t>
            </a:r>
            <a:endParaRPr lang="en-US" dirty="0"/>
          </a:p>
        </p:txBody>
      </p:sp>
      <p:sp>
        <p:nvSpPr>
          <p:cNvPr id="3" name="Content Placeholder 2"/>
          <p:cNvSpPr>
            <a:spLocks noGrp="1"/>
          </p:cNvSpPr>
          <p:nvPr>
            <p:ph idx="1"/>
          </p:nvPr>
        </p:nvSpPr>
        <p:spPr/>
        <p:txBody>
          <a:bodyPr>
            <a:normAutofit fontScale="92500"/>
          </a:bodyPr>
          <a:lstStyle/>
          <a:p>
            <a:pPr algn="just" fontAlgn="ctr"/>
            <a:r>
              <a:rPr lang="ro-MO" dirty="0" smtClean="0">
                <a:latin typeface="Times New Roman" pitchFamily="18" charset="0"/>
                <a:cs typeface="Times New Roman" pitchFamily="18" charset="0"/>
              </a:rPr>
              <a:t>Instrumentele economice de mediu sunt de două tipuri:</a:t>
            </a:r>
            <a:endParaRPr lang="en-US" dirty="0" smtClean="0">
              <a:latin typeface="Times New Roman" pitchFamily="18" charset="0"/>
              <a:cs typeface="Times New Roman" pitchFamily="18" charset="0"/>
            </a:endParaRPr>
          </a:p>
          <a:p>
            <a:pPr algn="just" fontAlgn="ctr"/>
            <a:r>
              <a:rPr lang="ro-MO" dirty="0" smtClean="0">
                <a:latin typeface="Times New Roman" pitchFamily="18" charset="0"/>
                <a:cs typeface="Times New Roman" pitchFamily="18" charset="0"/>
              </a:rPr>
              <a:t>-        </a:t>
            </a:r>
            <a:r>
              <a:rPr lang="ro-MO" b="1" i="1" dirty="0" smtClean="0">
                <a:latin typeface="Times New Roman" pitchFamily="18" charset="0"/>
                <a:cs typeface="Times New Roman" pitchFamily="18" charset="0"/>
              </a:rPr>
              <a:t>coercitive</a:t>
            </a:r>
            <a:r>
              <a:rPr lang="ro-MO" dirty="0" smtClean="0">
                <a:latin typeface="Times New Roman" pitchFamily="18" charset="0"/>
                <a:cs typeface="Times New Roman" pitchFamily="18" charset="0"/>
              </a:rPr>
              <a:t> (de constrîngere)- se referă la taxe, penalități sau alte forme prin care se urmărește conformarea cu legislaţia în vigoare;</a:t>
            </a:r>
            <a:endParaRPr lang="en-US" dirty="0" smtClean="0">
              <a:latin typeface="Times New Roman" pitchFamily="18" charset="0"/>
              <a:cs typeface="Times New Roman" pitchFamily="18" charset="0"/>
            </a:endParaRPr>
          </a:p>
          <a:p>
            <a:pPr algn="just" fontAlgn="ctr"/>
            <a:r>
              <a:rPr lang="ro-MO" dirty="0" smtClean="0">
                <a:latin typeface="Times New Roman" pitchFamily="18" charset="0"/>
                <a:cs typeface="Times New Roman" pitchFamily="18" charset="0"/>
              </a:rPr>
              <a:t>-        </a:t>
            </a:r>
            <a:r>
              <a:rPr lang="ro-MO" b="1" i="1" dirty="0" smtClean="0">
                <a:latin typeface="Times New Roman" pitchFamily="18" charset="0"/>
                <a:cs typeface="Times New Roman" pitchFamily="18" charset="0"/>
              </a:rPr>
              <a:t>stimulative</a:t>
            </a:r>
            <a:r>
              <a:rPr lang="ro-MO" dirty="0" smtClean="0">
                <a:latin typeface="Times New Roman" pitchFamily="18" charset="0"/>
                <a:cs typeface="Times New Roman" pitchFamily="18" charset="0"/>
              </a:rPr>
              <a:t> – se referă la subvenții, împrumuturi sau alte mecanisme de stimulare a consumatorilor şi producătorilor în vederea schimbării comportamentului față de mediu și la creşterea veniturilor pentru investiţii de mediu.</a:t>
            </a:r>
            <a:endParaRPr lang="en-US" dirty="0" smtClean="0">
              <a:latin typeface="Times New Roman" pitchFamily="18" charset="0"/>
              <a:cs typeface="Times New Roman" pitchFamily="18" charset="0"/>
            </a:endParaRPr>
          </a:p>
          <a:p>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err="1"/>
              <a:t>Instrumentele</a:t>
            </a:r>
            <a:r>
              <a:rPr lang="en-US" sz="2800" b="1" i="1" dirty="0"/>
              <a:t> </a:t>
            </a:r>
            <a:r>
              <a:rPr lang="en-US" sz="2800" b="1" i="1" dirty="0" err="1"/>
              <a:t>economico-financiare</a:t>
            </a:r>
            <a:endParaRPr lang="en-US" sz="2800" dirty="0"/>
          </a:p>
        </p:txBody>
      </p:sp>
      <p:sp>
        <p:nvSpPr>
          <p:cNvPr id="3" name="Content Placeholder 2"/>
          <p:cNvSpPr>
            <a:spLocks noGrp="1"/>
          </p:cNvSpPr>
          <p:nvPr>
            <p:ph idx="1"/>
          </p:nvPr>
        </p:nvSpPr>
        <p:spPr/>
        <p:txBody>
          <a:bodyPr>
            <a:normAutofit fontScale="85000" lnSpcReduction="10000"/>
          </a:bodyPr>
          <a:lstStyle/>
          <a:p>
            <a:pPr marL="68580" indent="0" algn="just">
              <a:buNone/>
            </a:pPr>
            <a:r>
              <a:rPr lang="ro-RO" b="1" dirty="0" smtClean="0"/>
              <a:t>1. </a:t>
            </a:r>
            <a:r>
              <a:rPr lang="vi-VN" b="1" dirty="0" smtClean="0"/>
              <a:t>Taxele </a:t>
            </a:r>
            <a:r>
              <a:rPr lang="vi-VN" b="1" dirty="0"/>
              <a:t>de mediu, </a:t>
            </a:r>
            <a:r>
              <a:rPr lang="vi-VN" dirty="0"/>
              <a:t>definite ca plăți pentru utilizarea resurselor, a </a:t>
            </a:r>
            <a:r>
              <a:rPr lang="vi-VN" dirty="0" smtClean="0"/>
              <a:t>infrastructurii</a:t>
            </a:r>
            <a:r>
              <a:rPr lang="ro-RO" dirty="0" smtClean="0"/>
              <a:t> </a:t>
            </a:r>
            <a:r>
              <a:rPr lang="vi-VN" dirty="0" smtClean="0"/>
              <a:t>și </a:t>
            </a:r>
            <a:r>
              <a:rPr lang="vi-VN" dirty="0"/>
              <a:t>serviciilor și sunt înrudite cu prețurile pieței pentru produsele private, se referă la:</a:t>
            </a:r>
          </a:p>
          <a:p>
            <a:pPr marL="68580" indent="0" algn="just">
              <a:buNone/>
            </a:pPr>
            <a:r>
              <a:rPr lang="ro-RO" b="1" dirty="0" smtClean="0"/>
              <a:t>               </a:t>
            </a:r>
            <a:r>
              <a:rPr lang="vi-VN" b="1" dirty="0" smtClean="0"/>
              <a:t>a</a:t>
            </a:r>
            <a:r>
              <a:rPr lang="vi-VN" b="1" dirty="0"/>
              <a:t>) </a:t>
            </a:r>
            <a:r>
              <a:rPr lang="vi-VN" i="1" dirty="0"/>
              <a:t>Taxele de poluare</a:t>
            </a:r>
            <a:r>
              <a:rPr lang="vi-VN" dirty="0"/>
              <a:t>: taxe pe emisii, deversări, deșeuri, poluarea fonică;</a:t>
            </a:r>
          </a:p>
          <a:p>
            <a:pPr marL="68580" indent="0" algn="just">
              <a:buNone/>
            </a:pPr>
            <a:r>
              <a:rPr lang="ro-RO" b="1" dirty="0" smtClean="0"/>
              <a:t>                </a:t>
            </a:r>
            <a:r>
              <a:rPr lang="vi-VN" b="1" dirty="0" smtClean="0"/>
              <a:t>b</a:t>
            </a:r>
            <a:r>
              <a:rPr lang="vi-VN" b="1" dirty="0"/>
              <a:t>) </a:t>
            </a:r>
            <a:r>
              <a:rPr lang="vi-VN" i="1" dirty="0"/>
              <a:t>Taxele de folosin</a:t>
            </a:r>
            <a:r>
              <a:rPr lang="vi-VN" dirty="0"/>
              <a:t>ț</a:t>
            </a:r>
            <a:r>
              <a:rPr lang="vi-VN" i="1" dirty="0"/>
              <a:t>ă</a:t>
            </a:r>
            <a:r>
              <a:rPr lang="vi-VN" dirty="0"/>
              <a:t>: plăți pentru serviciile efectuate de către autoritățile publice, ca</a:t>
            </a:r>
          </a:p>
          <a:p>
            <a:pPr marL="68580" indent="0" algn="just">
              <a:buNone/>
            </a:pPr>
            <a:r>
              <a:rPr lang="en-US" dirty="0"/>
              <a:t>de </a:t>
            </a:r>
            <a:r>
              <a:rPr lang="en-US" dirty="0" err="1"/>
              <a:t>exemplu</a:t>
            </a:r>
            <a:r>
              <a:rPr lang="en-US" dirty="0"/>
              <a:t> </a:t>
            </a:r>
            <a:r>
              <a:rPr lang="en-US" dirty="0" err="1"/>
              <a:t>colectarea</a:t>
            </a:r>
            <a:r>
              <a:rPr lang="en-US" dirty="0"/>
              <a:t> </a:t>
            </a:r>
            <a:r>
              <a:rPr lang="en-US" dirty="0" err="1"/>
              <a:t>deșeurilor</a:t>
            </a:r>
            <a:r>
              <a:rPr lang="en-US" dirty="0"/>
              <a:t> </a:t>
            </a:r>
            <a:r>
              <a:rPr lang="en-US" dirty="0" err="1"/>
              <a:t>menajere</a:t>
            </a:r>
            <a:r>
              <a:rPr lang="en-US" dirty="0"/>
              <a:t> </a:t>
            </a:r>
            <a:r>
              <a:rPr lang="en-US" dirty="0" err="1"/>
              <a:t>și</a:t>
            </a:r>
            <a:r>
              <a:rPr lang="en-US" dirty="0"/>
              <a:t> </a:t>
            </a:r>
            <a:r>
              <a:rPr lang="en-US" dirty="0" err="1"/>
              <a:t>tratarea</a:t>
            </a:r>
            <a:r>
              <a:rPr lang="en-US" dirty="0"/>
              <a:t> </a:t>
            </a:r>
            <a:r>
              <a:rPr lang="en-US" dirty="0" err="1"/>
              <a:t>apelor</a:t>
            </a:r>
            <a:r>
              <a:rPr lang="en-US" dirty="0"/>
              <a:t> </a:t>
            </a:r>
            <a:r>
              <a:rPr lang="en-US" dirty="0" err="1"/>
              <a:t>uzate</a:t>
            </a:r>
            <a:r>
              <a:rPr lang="en-US" dirty="0"/>
              <a:t> </a:t>
            </a:r>
            <a:r>
              <a:rPr lang="en-US" dirty="0" err="1"/>
              <a:t>în</a:t>
            </a:r>
            <a:r>
              <a:rPr lang="en-US" dirty="0"/>
              <a:t> </a:t>
            </a:r>
            <a:r>
              <a:rPr lang="en-US" dirty="0" err="1" smtClean="0"/>
              <a:t>canalizarea</a:t>
            </a:r>
            <a:r>
              <a:rPr lang="ro-RO" dirty="0" smtClean="0"/>
              <a:t> </a:t>
            </a:r>
            <a:r>
              <a:rPr lang="vi-VN" dirty="0" smtClean="0"/>
              <a:t>municipală</a:t>
            </a:r>
            <a:r>
              <a:rPr lang="vi-VN" dirty="0"/>
              <a:t>;</a:t>
            </a:r>
            <a:endParaRPr lang="en-US" dirty="0"/>
          </a:p>
        </p:txBody>
      </p:sp>
    </p:spTree>
    <p:extLst>
      <p:ext uri="{BB962C8B-B14F-4D97-AF65-F5344CB8AC3E}">
        <p14:creationId xmlns:p14="http://schemas.microsoft.com/office/powerpoint/2010/main" val="2724550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err="1"/>
              <a:t>Instrumentele</a:t>
            </a:r>
            <a:r>
              <a:rPr lang="en-US" b="1" i="1" dirty="0"/>
              <a:t> </a:t>
            </a:r>
            <a:r>
              <a:rPr lang="en-US" b="1" i="1" dirty="0" err="1"/>
              <a:t>economico-financiare</a:t>
            </a:r>
            <a:endParaRPr lang="en-US" dirty="0"/>
          </a:p>
        </p:txBody>
      </p:sp>
      <p:sp>
        <p:nvSpPr>
          <p:cNvPr id="3" name="Content Placeholder 2"/>
          <p:cNvSpPr>
            <a:spLocks noGrp="1"/>
          </p:cNvSpPr>
          <p:nvPr>
            <p:ph idx="1"/>
          </p:nvPr>
        </p:nvSpPr>
        <p:spPr/>
        <p:txBody>
          <a:bodyPr>
            <a:normAutofit fontScale="92500" lnSpcReduction="10000"/>
          </a:bodyPr>
          <a:lstStyle/>
          <a:p>
            <a:pPr marL="68580" indent="0" algn="just">
              <a:buNone/>
            </a:pPr>
            <a:r>
              <a:rPr lang="ro-RO" b="1" dirty="0" smtClean="0"/>
              <a:t>	</a:t>
            </a:r>
            <a:r>
              <a:rPr lang="en-US" b="1" dirty="0" smtClean="0"/>
              <a:t>c</a:t>
            </a:r>
            <a:r>
              <a:rPr lang="en-US" b="1" dirty="0"/>
              <a:t>) </a:t>
            </a:r>
            <a:r>
              <a:rPr lang="en-US" i="1" dirty="0" err="1"/>
              <a:t>Taxele</a:t>
            </a:r>
            <a:r>
              <a:rPr lang="en-US" i="1" dirty="0"/>
              <a:t> </a:t>
            </a:r>
            <a:r>
              <a:rPr lang="en-US" i="1" dirty="0" err="1"/>
              <a:t>pe</a:t>
            </a:r>
            <a:r>
              <a:rPr lang="en-US" i="1" dirty="0"/>
              <a:t> </a:t>
            </a:r>
            <a:r>
              <a:rPr lang="en-US" i="1" dirty="0" err="1"/>
              <a:t>produs</a:t>
            </a:r>
            <a:r>
              <a:rPr lang="en-US" i="1" dirty="0"/>
              <a:t> </a:t>
            </a:r>
            <a:r>
              <a:rPr lang="en-US" dirty="0" err="1"/>
              <a:t>sunt</a:t>
            </a:r>
            <a:r>
              <a:rPr lang="en-US" dirty="0"/>
              <a:t> </a:t>
            </a:r>
            <a:r>
              <a:rPr lang="en-US" dirty="0" err="1"/>
              <a:t>percepute</a:t>
            </a:r>
            <a:r>
              <a:rPr lang="en-US" dirty="0"/>
              <a:t> </a:t>
            </a:r>
            <a:r>
              <a:rPr lang="en-US" dirty="0" err="1"/>
              <a:t>asupra</a:t>
            </a:r>
            <a:r>
              <a:rPr lang="en-US" dirty="0"/>
              <a:t> </a:t>
            </a:r>
            <a:r>
              <a:rPr lang="en-US" dirty="0" err="1"/>
              <a:t>materiilor</a:t>
            </a:r>
            <a:r>
              <a:rPr lang="en-US" dirty="0"/>
              <a:t> prime, </a:t>
            </a:r>
            <a:r>
              <a:rPr lang="en-US" dirty="0" err="1"/>
              <a:t>materialelor</a:t>
            </a:r>
            <a:r>
              <a:rPr lang="en-US" dirty="0"/>
              <a:t> </a:t>
            </a:r>
            <a:r>
              <a:rPr lang="en-US" dirty="0" err="1" smtClean="0"/>
              <a:t>și</a:t>
            </a:r>
            <a:r>
              <a:rPr lang="ro-RO" dirty="0" smtClean="0"/>
              <a:t> </a:t>
            </a:r>
            <a:r>
              <a:rPr lang="vi-VN" dirty="0" smtClean="0"/>
              <a:t>produselor </a:t>
            </a:r>
            <a:r>
              <a:rPr lang="vi-VN" dirty="0"/>
              <a:t>finite ale căror producție și consum sunt asociate cu </a:t>
            </a:r>
            <a:r>
              <a:rPr lang="vi-VN" dirty="0" smtClean="0"/>
              <a:t>externalități</a:t>
            </a:r>
            <a:r>
              <a:rPr lang="ro-RO" dirty="0" smtClean="0"/>
              <a:t> </a:t>
            </a:r>
            <a:r>
              <a:rPr lang="pt-BR" dirty="0" smtClean="0"/>
              <a:t>poluante</a:t>
            </a:r>
            <a:r>
              <a:rPr lang="pt-BR" dirty="0"/>
              <a:t>, cum ar fi taxele pe carburanți, îngrășăminte chimice, pesticide etc.</a:t>
            </a:r>
          </a:p>
          <a:p>
            <a:pPr marL="68580" indent="0" algn="just">
              <a:buNone/>
            </a:pPr>
            <a:r>
              <a:rPr lang="ro-RO" b="1" dirty="0" smtClean="0"/>
              <a:t>	</a:t>
            </a:r>
            <a:r>
              <a:rPr lang="vi-VN" b="1" dirty="0" smtClean="0"/>
              <a:t>d</a:t>
            </a:r>
            <a:r>
              <a:rPr lang="vi-VN" b="1" dirty="0"/>
              <a:t>) </a:t>
            </a:r>
            <a:r>
              <a:rPr lang="vi-VN" i="1" dirty="0"/>
              <a:t>Taxele administrative </a:t>
            </a:r>
            <a:r>
              <a:rPr lang="vi-VN" dirty="0"/>
              <a:t>iau forma de licențe sau plăți pentru autorizații </a:t>
            </a:r>
            <a:r>
              <a:rPr lang="vi-VN" dirty="0" smtClean="0"/>
              <a:t>de</a:t>
            </a:r>
            <a:r>
              <a:rPr lang="ro-RO" dirty="0" smtClean="0"/>
              <a:t> </a:t>
            </a:r>
            <a:r>
              <a:rPr lang="en-US" dirty="0" err="1" smtClean="0"/>
              <a:t>funcționare</a:t>
            </a:r>
            <a:r>
              <a:rPr lang="en-US" dirty="0" smtClean="0"/>
              <a:t> </a:t>
            </a:r>
            <a:r>
              <a:rPr lang="en-US" dirty="0"/>
              <a:t>(</a:t>
            </a:r>
            <a:r>
              <a:rPr lang="en-US" dirty="0" err="1"/>
              <a:t>taxe</a:t>
            </a:r>
            <a:r>
              <a:rPr lang="en-US" dirty="0"/>
              <a:t> de </a:t>
            </a:r>
            <a:r>
              <a:rPr lang="en-US" dirty="0" err="1"/>
              <a:t>amenajare</a:t>
            </a:r>
            <a:r>
              <a:rPr lang="en-US" dirty="0"/>
              <a:t> </a:t>
            </a:r>
            <a:r>
              <a:rPr lang="en-US" dirty="0" err="1"/>
              <a:t>și</a:t>
            </a:r>
            <a:r>
              <a:rPr lang="en-US" dirty="0"/>
              <a:t> </a:t>
            </a:r>
            <a:r>
              <a:rPr lang="en-US" dirty="0" err="1"/>
              <a:t>taxele</a:t>
            </a:r>
            <a:r>
              <a:rPr lang="en-US" dirty="0"/>
              <a:t> de impact); </a:t>
            </a:r>
            <a:r>
              <a:rPr lang="en-US" dirty="0" err="1"/>
              <a:t>sunt</a:t>
            </a:r>
            <a:r>
              <a:rPr lang="en-US" dirty="0"/>
              <a:t> </a:t>
            </a:r>
            <a:r>
              <a:rPr lang="en-US" dirty="0" err="1"/>
              <a:t>denumite</a:t>
            </a:r>
            <a:r>
              <a:rPr lang="en-US" dirty="0"/>
              <a:t> </a:t>
            </a:r>
            <a:r>
              <a:rPr lang="en-US" dirty="0" err="1"/>
              <a:t>și</a:t>
            </a:r>
            <a:r>
              <a:rPr lang="en-US" dirty="0"/>
              <a:t> </a:t>
            </a:r>
            <a:r>
              <a:rPr lang="en-US" dirty="0" err="1"/>
              <a:t>taxe</a:t>
            </a:r>
            <a:r>
              <a:rPr lang="en-US" dirty="0"/>
              <a:t> </a:t>
            </a:r>
            <a:r>
              <a:rPr lang="en-US" dirty="0" smtClean="0"/>
              <a:t>ale</a:t>
            </a:r>
            <a:r>
              <a:rPr lang="ro-RO" dirty="0" smtClean="0"/>
              <a:t> </a:t>
            </a:r>
            <a:r>
              <a:rPr lang="it-IT" dirty="0" smtClean="0"/>
              <a:t>utilizatorului</a:t>
            </a:r>
            <a:r>
              <a:rPr lang="it-IT" dirty="0"/>
              <a:t>, fiind cele mai solicitate ca și taxele de folosință.</a:t>
            </a:r>
            <a:endParaRPr lang="en-US" dirty="0"/>
          </a:p>
        </p:txBody>
      </p:sp>
    </p:spTree>
    <p:extLst>
      <p:ext uri="{BB962C8B-B14F-4D97-AF65-F5344CB8AC3E}">
        <p14:creationId xmlns:p14="http://schemas.microsoft.com/office/powerpoint/2010/main" val="7598981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err="1"/>
              <a:t>Instrumentele</a:t>
            </a:r>
            <a:r>
              <a:rPr lang="en-US" b="1" i="1" dirty="0"/>
              <a:t> </a:t>
            </a:r>
            <a:r>
              <a:rPr lang="en-US" b="1" i="1" dirty="0" err="1"/>
              <a:t>economico-financiare</a:t>
            </a:r>
            <a:endParaRPr lang="en-US" dirty="0"/>
          </a:p>
        </p:txBody>
      </p:sp>
      <p:sp>
        <p:nvSpPr>
          <p:cNvPr id="3" name="Content Placeholder 2"/>
          <p:cNvSpPr>
            <a:spLocks noGrp="1"/>
          </p:cNvSpPr>
          <p:nvPr>
            <p:ph idx="1"/>
          </p:nvPr>
        </p:nvSpPr>
        <p:spPr/>
        <p:txBody>
          <a:bodyPr>
            <a:normAutofit fontScale="77500" lnSpcReduction="20000"/>
          </a:bodyPr>
          <a:lstStyle/>
          <a:p>
            <a:pPr marL="68580" indent="0" algn="just">
              <a:buNone/>
            </a:pPr>
            <a:r>
              <a:rPr lang="vi-VN" b="1" dirty="0"/>
              <a:t>2. Subvențiile </a:t>
            </a:r>
            <a:r>
              <a:rPr lang="vi-VN" dirty="0"/>
              <a:t>reprezintă ajutorul financiar de stat în vederea </a:t>
            </a:r>
            <a:r>
              <a:rPr lang="vi-VN" dirty="0" smtClean="0"/>
              <a:t>aplicării</a:t>
            </a:r>
            <a:r>
              <a:rPr lang="ro-RO" dirty="0" smtClean="0"/>
              <a:t> </a:t>
            </a:r>
            <a:r>
              <a:rPr lang="vi-VN" dirty="0" smtClean="0"/>
              <a:t>măsurilor </a:t>
            </a:r>
            <a:r>
              <a:rPr lang="vi-VN" dirty="0"/>
              <a:t>de protecție a mediului de către întreprinzătorii publici sau privați.</a:t>
            </a:r>
          </a:p>
          <a:p>
            <a:pPr marL="68580" indent="0" algn="just">
              <a:buNone/>
            </a:pPr>
            <a:r>
              <a:rPr lang="ro-RO" dirty="0"/>
              <a:t> </a:t>
            </a:r>
            <a:r>
              <a:rPr lang="ro-RO" dirty="0" smtClean="0"/>
              <a:t>     </a:t>
            </a:r>
            <a:r>
              <a:rPr lang="en-US" dirty="0" err="1" smtClean="0"/>
              <a:t>Principalele</a:t>
            </a:r>
            <a:r>
              <a:rPr lang="en-US" dirty="0" smtClean="0"/>
              <a:t> </a:t>
            </a:r>
            <a:r>
              <a:rPr lang="en-US" dirty="0" err="1"/>
              <a:t>tipuri</a:t>
            </a:r>
            <a:r>
              <a:rPr lang="en-US" dirty="0"/>
              <a:t> de </a:t>
            </a:r>
            <a:r>
              <a:rPr lang="en-US" dirty="0" err="1"/>
              <a:t>subvenții</a:t>
            </a:r>
            <a:r>
              <a:rPr lang="en-US" dirty="0"/>
              <a:t>:</a:t>
            </a:r>
          </a:p>
          <a:p>
            <a:pPr marL="68263" indent="442913" algn="just">
              <a:buNone/>
            </a:pPr>
            <a:r>
              <a:rPr lang="ro-RO" dirty="0" smtClean="0"/>
              <a:t>- </a:t>
            </a:r>
            <a:r>
              <a:rPr lang="vi-VN" i="1" dirty="0" smtClean="0"/>
              <a:t>Concesii</a:t>
            </a:r>
            <a:r>
              <a:rPr lang="vi-VN" i="1" dirty="0"/>
              <a:t>, </a:t>
            </a:r>
            <a:r>
              <a:rPr lang="vi-VN" dirty="0"/>
              <a:t>respectiv plăți directe nerambursabile pentru investirea în </a:t>
            </a:r>
            <a:r>
              <a:rPr lang="vi-VN" dirty="0" smtClean="0"/>
              <a:t>acțiuni</a:t>
            </a:r>
            <a:r>
              <a:rPr lang="ro-RO" dirty="0" smtClean="0"/>
              <a:t> </a:t>
            </a:r>
            <a:r>
              <a:rPr lang="pt-BR" dirty="0" smtClean="0"/>
              <a:t>concrete </a:t>
            </a:r>
            <a:r>
              <a:rPr lang="pt-BR" dirty="0"/>
              <a:t>pentru reducerea nivelului de poluare;</a:t>
            </a:r>
          </a:p>
          <a:p>
            <a:pPr marL="68263" indent="442913" algn="just">
              <a:buNone/>
            </a:pPr>
            <a:r>
              <a:rPr lang="ro-RO" dirty="0" smtClean="0"/>
              <a:t>- </a:t>
            </a:r>
            <a:r>
              <a:rPr lang="en-US" i="1" dirty="0" err="1" smtClean="0"/>
              <a:t>Împrumuturi</a:t>
            </a:r>
            <a:r>
              <a:rPr lang="en-US" i="1" dirty="0" smtClean="0"/>
              <a:t> </a:t>
            </a:r>
            <a:r>
              <a:rPr lang="en-US" i="1" dirty="0" err="1"/>
              <a:t>avantajoase</a:t>
            </a:r>
            <a:r>
              <a:rPr lang="en-US" i="1" dirty="0"/>
              <a:t> </a:t>
            </a:r>
            <a:r>
              <a:rPr lang="en-US" dirty="0" err="1"/>
              <a:t>pentru</a:t>
            </a:r>
            <a:r>
              <a:rPr lang="en-US" dirty="0"/>
              <a:t> </a:t>
            </a:r>
            <a:r>
              <a:rPr lang="en-US" dirty="0" err="1"/>
              <a:t>achiziționarea</a:t>
            </a:r>
            <a:r>
              <a:rPr lang="en-US" dirty="0"/>
              <a:t> de </a:t>
            </a:r>
            <a:r>
              <a:rPr lang="en-US" dirty="0" err="1"/>
              <a:t>tehnici</a:t>
            </a:r>
            <a:r>
              <a:rPr lang="en-US" dirty="0"/>
              <a:t> </a:t>
            </a:r>
            <a:r>
              <a:rPr lang="en-US" dirty="0" err="1"/>
              <a:t>şi</a:t>
            </a:r>
            <a:r>
              <a:rPr lang="en-US" dirty="0"/>
              <a:t> </a:t>
            </a:r>
            <a:r>
              <a:rPr lang="en-US" dirty="0" err="1"/>
              <a:t>instalații</a:t>
            </a:r>
            <a:r>
              <a:rPr lang="en-US" dirty="0"/>
              <a:t> </a:t>
            </a:r>
            <a:r>
              <a:rPr lang="en-US" dirty="0" err="1" smtClean="0"/>
              <a:t>antipoluante</a:t>
            </a:r>
            <a:r>
              <a:rPr lang="ro-RO" dirty="0" smtClean="0"/>
              <a:t> </a:t>
            </a:r>
            <a:r>
              <a:rPr lang="vi-VN" dirty="0" smtClean="0"/>
              <a:t>sau </a:t>
            </a:r>
            <a:r>
              <a:rPr lang="vi-VN" dirty="0"/>
              <a:t>bonificații la dobânzi în vederea facilității împrumuturilor;</a:t>
            </a:r>
          </a:p>
          <a:p>
            <a:pPr marL="68263" indent="442913" algn="just">
              <a:buNone/>
            </a:pPr>
            <a:r>
              <a:rPr lang="ro-RO" dirty="0" smtClean="0"/>
              <a:t>- </a:t>
            </a:r>
            <a:r>
              <a:rPr lang="vi-VN" i="1" dirty="0" smtClean="0"/>
              <a:t>Degrevări </a:t>
            </a:r>
            <a:r>
              <a:rPr lang="vi-VN" i="1" dirty="0"/>
              <a:t>fiscale </a:t>
            </a:r>
            <a:r>
              <a:rPr lang="vi-VN" dirty="0"/>
              <a:t>- reduceri de impozite și taxe, exceptări de la obligațiile </a:t>
            </a:r>
            <a:r>
              <a:rPr lang="vi-VN" dirty="0" smtClean="0"/>
              <a:t>de</a:t>
            </a:r>
            <a:r>
              <a:rPr lang="ro-RO" dirty="0" smtClean="0"/>
              <a:t> </a:t>
            </a:r>
            <a:r>
              <a:rPr lang="it-IT" dirty="0" smtClean="0"/>
              <a:t>import</a:t>
            </a:r>
            <a:r>
              <a:rPr lang="it-IT" dirty="0"/>
              <a:t>, autorizarea amortizării accelerate la investițiile antipoluante.</a:t>
            </a:r>
            <a:endParaRPr lang="en-US" dirty="0"/>
          </a:p>
        </p:txBody>
      </p:sp>
    </p:spTree>
    <p:extLst>
      <p:ext uri="{BB962C8B-B14F-4D97-AF65-F5344CB8AC3E}">
        <p14:creationId xmlns:p14="http://schemas.microsoft.com/office/powerpoint/2010/main" val="2721144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err="1"/>
              <a:t>Instrumentele</a:t>
            </a:r>
            <a:r>
              <a:rPr lang="en-US" b="1" i="1" dirty="0"/>
              <a:t> </a:t>
            </a:r>
            <a:r>
              <a:rPr lang="en-US" b="1" i="1" dirty="0" err="1"/>
              <a:t>economico-financiare</a:t>
            </a:r>
            <a:endParaRPr lang="en-US" dirty="0"/>
          </a:p>
        </p:txBody>
      </p:sp>
      <p:sp>
        <p:nvSpPr>
          <p:cNvPr id="3" name="Content Placeholder 2"/>
          <p:cNvSpPr>
            <a:spLocks noGrp="1"/>
          </p:cNvSpPr>
          <p:nvPr>
            <p:ph idx="1"/>
          </p:nvPr>
        </p:nvSpPr>
        <p:spPr/>
        <p:txBody>
          <a:bodyPr/>
          <a:lstStyle/>
          <a:p>
            <a:pPr algn="just"/>
            <a:r>
              <a:rPr lang="en-US" b="1" dirty="0"/>
              <a:t>3</a:t>
            </a:r>
            <a:r>
              <a:rPr lang="en-US" dirty="0"/>
              <a:t>. </a:t>
            </a:r>
            <a:r>
              <a:rPr lang="en-US" b="1" dirty="0" err="1"/>
              <a:t>Sisteme</a:t>
            </a:r>
            <a:r>
              <a:rPr lang="en-US" b="1" dirty="0"/>
              <a:t> de </a:t>
            </a:r>
            <a:r>
              <a:rPr lang="en-US" b="1" dirty="0" err="1"/>
              <a:t>rambursare</a:t>
            </a:r>
            <a:r>
              <a:rPr lang="en-US" b="1" dirty="0"/>
              <a:t> a </a:t>
            </a:r>
            <a:r>
              <a:rPr lang="en-US" b="1" dirty="0" err="1"/>
              <a:t>garanției</a:t>
            </a:r>
            <a:r>
              <a:rPr lang="en-US" b="1" dirty="0"/>
              <a:t> </a:t>
            </a:r>
            <a:r>
              <a:rPr lang="en-US" b="1" dirty="0" err="1"/>
              <a:t>sau</a:t>
            </a:r>
            <a:r>
              <a:rPr lang="en-US" b="1" dirty="0"/>
              <a:t> </a:t>
            </a:r>
            <a:r>
              <a:rPr lang="en-US" b="1" dirty="0" err="1"/>
              <a:t>sisteme</a:t>
            </a:r>
            <a:r>
              <a:rPr lang="en-US" b="1" dirty="0"/>
              <a:t> de </a:t>
            </a:r>
            <a:r>
              <a:rPr lang="en-US" b="1" dirty="0" err="1"/>
              <a:t>garanție</a:t>
            </a:r>
            <a:r>
              <a:rPr lang="en-US" b="1" dirty="0"/>
              <a:t>/</a:t>
            </a:r>
            <a:r>
              <a:rPr lang="en-US" b="1" dirty="0" err="1"/>
              <a:t>colectare</a:t>
            </a:r>
            <a:r>
              <a:rPr lang="en-US" dirty="0"/>
              <a:t>: </a:t>
            </a:r>
            <a:r>
              <a:rPr lang="en-US" dirty="0" smtClean="0"/>
              <a:t>se</a:t>
            </a:r>
            <a:r>
              <a:rPr lang="ro-RO" dirty="0" smtClean="0"/>
              <a:t> </a:t>
            </a:r>
            <a:r>
              <a:rPr lang="vi-VN" dirty="0" smtClean="0"/>
              <a:t>adaugă </a:t>
            </a:r>
            <a:r>
              <a:rPr lang="vi-VN" dirty="0"/>
              <a:t>o suprataxă la un produs potențial poluant, care se restituie după utilizare la </a:t>
            </a:r>
            <a:r>
              <a:rPr lang="vi-VN" dirty="0" smtClean="0"/>
              <a:t>un</a:t>
            </a:r>
            <a:r>
              <a:rPr lang="ro-RO" dirty="0" smtClean="0"/>
              <a:t> </a:t>
            </a:r>
            <a:r>
              <a:rPr lang="pt-BR" dirty="0" smtClean="0"/>
              <a:t>centru </a:t>
            </a:r>
            <a:r>
              <a:rPr lang="pt-BR" dirty="0"/>
              <a:t>de colectare, de exemplu în cazul sticlelor, bateriilor auto, anvelopelor </a:t>
            </a:r>
            <a:r>
              <a:rPr lang="pt-BR" dirty="0" smtClean="0"/>
              <a:t>și</a:t>
            </a:r>
            <a:r>
              <a:rPr lang="ro-RO" dirty="0" smtClean="0"/>
              <a:t> </a:t>
            </a:r>
            <a:r>
              <a:rPr lang="en-US" dirty="0" err="1" smtClean="0"/>
              <a:t>uleiurilor</a:t>
            </a:r>
            <a:r>
              <a:rPr lang="en-US" dirty="0" smtClean="0"/>
              <a:t> </a:t>
            </a:r>
            <a:r>
              <a:rPr lang="en-US" dirty="0"/>
              <a:t>auto etc.</a:t>
            </a:r>
          </a:p>
        </p:txBody>
      </p:sp>
    </p:spTree>
    <p:extLst>
      <p:ext uri="{BB962C8B-B14F-4D97-AF65-F5344CB8AC3E}">
        <p14:creationId xmlns:p14="http://schemas.microsoft.com/office/powerpoint/2010/main" val="26682021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err="1"/>
              <a:t>Instrumentele</a:t>
            </a:r>
            <a:r>
              <a:rPr lang="en-US" b="1" i="1" dirty="0"/>
              <a:t> </a:t>
            </a:r>
            <a:r>
              <a:rPr lang="en-US" b="1" i="1" dirty="0" err="1"/>
              <a:t>economico-financiare</a:t>
            </a:r>
            <a:endParaRPr lang="en-US" dirty="0"/>
          </a:p>
        </p:txBody>
      </p:sp>
      <p:sp>
        <p:nvSpPr>
          <p:cNvPr id="3" name="Content Placeholder 2"/>
          <p:cNvSpPr>
            <a:spLocks noGrp="1"/>
          </p:cNvSpPr>
          <p:nvPr>
            <p:ph idx="1"/>
          </p:nvPr>
        </p:nvSpPr>
        <p:spPr/>
        <p:txBody>
          <a:bodyPr>
            <a:normAutofit fontScale="92500" lnSpcReduction="10000"/>
          </a:bodyPr>
          <a:lstStyle/>
          <a:p>
            <a:pPr marL="68580" indent="0" algn="just">
              <a:buNone/>
            </a:pPr>
            <a:r>
              <a:rPr lang="vi-VN" b="1" dirty="0" smtClean="0"/>
              <a:t>4</a:t>
            </a:r>
            <a:r>
              <a:rPr lang="vi-VN" dirty="0"/>
              <a:t>. </a:t>
            </a:r>
            <a:r>
              <a:rPr lang="vi-VN" b="1" dirty="0"/>
              <a:t>Sistemul de constrângere sau amenzi pentru nerespectare</a:t>
            </a:r>
            <a:r>
              <a:rPr lang="vi-VN" dirty="0"/>
              <a:t>: sunt </a:t>
            </a:r>
            <a:r>
              <a:rPr lang="vi-VN" dirty="0" smtClean="0"/>
              <a:t>plăți</a:t>
            </a:r>
            <a:r>
              <a:rPr lang="en-US" dirty="0" smtClean="0"/>
              <a:t> </a:t>
            </a:r>
            <a:r>
              <a:rPr lang="it-IT" dirty="0" smtClean="0"/>
              <a:t>pentru </a:t>
            </a:r>
            <a:r>
              <a:rPr lang="it-IT" dirty="0"/>
              <a:t>neconformare, impuse poluatorilor și furnizează venituri suplimentare pentru </a:t>
            </a:r>
            <a:r>
              <a:rPr lang="it-IT" dirty="0" smtClean="0"/>
              <a:t>ai</a:t>
            </a:r>
            <a:r>
              <a:rPr lang="ro-RO" dirty="0" smtClean="0"/>
              <a:t> </a:t>
            </a:r>
            <a:r>
              <a:rPr lang="es-ES" dirty="0" smtClean="0"/>
              <a:t>obliga </a:t>
            </a:r>
            <a:r>
              <a:rPr lang="es-ES" dirty="0"/>
              <a:t>la </a:t>
            </a:r>
            <a:r>
              <a:rPr lang="es-ES" dirty="0" err="1"/>
              <a:t>respectarea</a:t>
            </a:r>
            <a:r>
              <a:rPr lang="es-ES" dirty="0"/>
              <a:t> </a:t>
            </a:r>
            <a:r>
              <a:rPr lang="es-ES" dirty="0" err="1"/>
              <a:t>reglementărilor</a:t>
            </a:r>
            <a:r>
              <a:rPr lang="es-ES" dirty="0"/>
              <a:t> de </a:t>
            </a:r>
            <a:r>
              <a:rPr lang="es-ES" dirty="0" err="1"/>
              <a:t>mediu</a:t>
            </a:r>
            <a:r>
              <a:rPr lang="es-ES" dirty="0"/>
              <a:t> </a:t>
            </a:r>
            <a:r>
              <a:rPr lang="es-ES" dirty="0" err="1"/>
              <a:t>în</a:t>
            </a:r>
            <a:r>
              <a:rPr lang="es-ES" dirty="0"/>
              <a:t> </a:t>
            </a:r>
            <a:r>
              <a:rPr lang="es-ES" dirty="0" err="1"/>
              <a:t>vigoare</a:t>
            </a:r>
            <a:r>
              <a:rPr lang="es-ES" dirty="0" smtClean="0"/>
              <a:t>.</a:t>
            </a:r>
            <a:endParaRPr lang="ro-RO" dirty="0" smtClean="0"/>
          </a:p>
          <a:p>
            <a:pPr marL="68580" indent="0" algn="just">
              <a:buNone/>
            </a:pPr>
            <a:r>
              <a:rPr lang="en-US" b="1" dirty="0"/>
              <a:t>5</a:t>
            </a:r>
            <a:r>
              <a:rPr lang="en-US" dirty="0"/>
              <a:t>. </a:t>
            </a:r>
            <a:r>
              <a:rPr lang="en-US" b="1" dirty="0" err="1"/>
              <a:t>Sistemul</a:t>
            </a:r>
            <a:r>
              <a:rPr lang="en-US" b="1" dirty="0"/>
              <a:t> de </a:t>
            </a:r>
            <a:r>
              <a:rPr lang="en-US" b="1" dirty="0" err="1"/>
              <a:t>permise</a:t>
            </a:r>
            <a:r>
              <a:rPr lang="en-US" b="1" dirty="0"/>
              <a:t> </a:t>
            </a:r>
            <a:r>
              <a:rPr lang="en-US" b="1" dirty="0" err="1"/>
              <a:t>comercializabile</a:t>
            </a:r>
            <a:r>
              <a:rPr lang="en-US" b="1" dirty="0"/>
              <a:t> </a:t>
            </a:r>
            <a:r>
              <a:rPr lang="en-US" dirty="0" err="1"/>
              <a:t>este</a:t>
            </a:r>
            <a:r>
              <a:rPr lang="en-US" dirty="0"/>
              <a:t> </a:t>
            </a:r>
            <a:r>
              <a:rPr lang="en-US" dirty="0" err="1"/>
              <a:t>considerat</a:t>
            </a:r>
            <a:r>
              <a:rPr lang="en-US" dirty="0"/>
              <a:t>, </a:t>
            </a:r>
            <a:r>
              <a:rPr lang="en-US" dirty="0" err="1"/>
              <a:t>în</a:t>
            </a:r>
            <a:r>
              <a:rPr lang="en-US" dirty="0"/>
              <a:t> </a:t>
            </a:r>
            <a:r>
              <a:rPr lang="en-US" dirty="0" err="1" smtClean="0"/>
              <a:t>accepțiunea</a:t>
            </a:r>
            <a:r>
              <a:rPr lang="ro-RO" dirty="0" smtClean="0"/>
              <a:t> </a:t>
            </a:r>
            <a:r>
              <a:rPr lang="vi-VN" dirty="0" smtClean="0"/>
              <a:t>clasificării </a:t>
            </a:r>
            <a:r>
              <a:rPr lang="vi-VN" dirty="0"/>
              <a:t>OECD, drept un instrument </a:t>
            </a:r>
            <a:r>
              <a:rPr lang="vi-VN" dirty="0" smtClean="0"/>
              <a:t>economic</a:t>
            </a:r>
            <a:r>
              <a:rPr lang="ro-RO" dirty="0" smtClean="0"/>
              <a:t> (vezi și slide-urile 92-96)</a:t>
            </a:r>
            <a:r>
              <a:rPr lang="vi-VN" dirty="0" smtClean="0"/>
              <a:t>. </a:t>
            </a:r>
            <a:endParaRPr lang="en-US" dirty="0"/>
          </a:p>
        </p:txBody>
      </p:sp>
    </p:spTree>
    <p:extLst>
      <p:ext uri="{BB962C8B-B14F-4D97-AF65-F5344CB8AC3E}">
        <p14:creationId xmlns:p14="http://schemas.microsoft.com/office/powerpoint/2010/main" val="30418792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MECANISMELE DE PIAŢĂ ALE PROTECŢIEI</a:t>
            </a:r>
            <a:br>
              <a:rPr lang="en-US" sz="2800" b="1" dirty="0"/>
            </a:br>
            <a:r>
              <a:rPr lang="en-US" sz="2800" b="1" dirty="0"/>
              <a:t>MEDIULUI</a:t>
            </a:r>
            <a:endParaRPr lang="en-US" sz="2800" dirty="0"/>
          </a:p>
        </p:txBody>
      </p:sp>
      <p:sp>
        <p:nvSpPr>
          <p:cNvPr id="3" name="Content Placeholder 2"/>
          <p:cNvSpPr>
            <a:spLocks noGrp="1"/>
          </p:cNvSpPr>
          <p:nvPr>
            <p:ph idx="1"/>
          </p:nvPr>
        </p:nvSpPr>
        <p:spPr/>
        <p:txBody>
          <a:bodyPr>
            <a:normAutofit fontScale="85000" lnSpcReduction="20000"/>
          </a:bodyPr>
          <a:lstStyle/>
          <a:p>
            <a:pPr marL="68580" indent="0" algn="just">
              <a:buNone/>
            </a:pPr>
            <a:r>
              <a:rPr lang="ro-RO" b="1" dirty="0" smtClean="0"/>
              <a:t>1. </a:t>
            </a:r>
            <a:r>
              <a:rPr lang="vi-VN" b="1" i="1" dirty="0" smtClean="0"/>
              <a:t>Piaţa </a:t>
            </a:r>
            <a:r>
              <a:rPr lang="vi-VN" b="1" i="1" dirty="0"/>
              <a:t>depoluării. Mecanismele </a:t>
            </a:r>
            <a:r>
              <a:rPr lang="vi-VN" b="1" i="1" dirty="0" smtClean="0"/>
              <a:t>flexibile</a:t>
            </a:r>
            <a:endParaRPr lang="ro-RO" b="1" i="1" dirty="0" smtClean="0"/>
          </a:p>
          <a:p>
            <a:pPr marL="68580" indent="0" algn="just">
              <a:buNone/>
            </a:pPr>
            <a:r>
              <a:rPr lang="ro-RO" b="1" dirty="0" smtClean="0"/>
              <a:t>a. </a:t>
            </a:r>
            <a:r>
              <a:rPr lang="vi-VN" b="1" dirty="0"/>
              <a:t>Proiectele de implementare în comun </a:t>
            </a:r>
            <a:r>
              <a:rPr lang="vi-VN" dirty="0"/>
              <a:t>oferă avantaje reciproce </a:t>
            </a:r>
            <a:r>
              <a:rPr lang="vi-VN" dirty="0" smtClean="0"/>
              <a:t>țărilor</a:t>
            </a:r>
            <a:r>
              <a:rPr lang="ro-RO" dirty="0" smtClean="0"/>
              <a:t> </a:t>
            </a:r>
            <a:r>
              <a:rPr lang="vi-VN" dirty="0" smtClean="0"/>
              <a:t>contractante </a:t>
            </a:r>
            <a:r>
              <a:rPr lang="vi-VN" dirty="0"/>
              <a:t>în direcția îndeplinirii angajamentelor asumate de către țara </a:t>
            </a:r>
            <a:r>
              <a:rPr lang="vi-VN" dirty="0" smtClean="0"/>
              <a:t>investitoare</a:t>
            </a:r>
            <a:r>
              <a:rPr lang="ro-RO" dirty="0" smtClean="0"/>
              <a:t> </a:t>
            </a:r>
            <a:r>
              <a:rPr lang="vi-VN" dirty="0" smtClean="0"/>
              <a:t>pentru </a:t>
            </a:r>
            <a:r>
              <a:rPr lang="vi-VN" dirty="0"/>
              <a:t>reducerea nivelului de emisii, iar țara-gazdă beneficiază de investiții străine </a:t>
            </a:r>
            <a:r>
              <a:rPr lang="vi-VN" dirty="0" smtClean="0"/>
              <a:t>și</a:t>
            </a:r>
            <a:r>
              <a:rPr lang="ro-RO" dirty="0" smtClean="0"/>
              <a:t> </a:t>
            </a:r>
            <a:r>
              <a:rPr lang="en-US" dirty="0" err="1" smtClean="0"/>
              <a:t>transferuri</a:t>
            </a:r>
            <a:r>
              <a:rPr lang="en-US" dirty="0" smtClean="0"/>
              <a:t> </a:t>
            </a:r>
            <a:r>
              <a:rPr lang="en-US" dirty="0" err="1"/>
              <a:t>tehnologice</a:t>
            </a:r>
            <a:r>
              <a:rPr lang="en-US" dirty="0"/>
              <a:t>. </a:t>
            </a:r>
            <a:r>
              <a:rPr lang="en-US" dirty="0" err="1"/>
              <a:t>Acest</a:t>
            </a:r>
            <a:r>
              <a:rPr lang="en-US" dirty="0"/>
              <a:t> </a:t>
            </a:r>
            <a:r>
              <a:rPr lang="en-US" dirty="0" err="1"/>
              <a:t>mecanism</a:t>
            </a:r>
            <a:r>
              <a:rPr lang="en-US" dirty="0"/>
              <a:t> </a:t>
            </a:r>
            <a:r>
              <a:rPr lang="en-US" dirty="0" err="1"/>
              <a:t>permite</a:t>
            </a:r>
            <a:r>
              <a:rPr lang="en-US" dirty="0"/>
              <a:t> </a:t>
            </a:r>
            <a:r>
              <a:rPr lang="en-US" dirty="0" err="1"/>
              <a:t>unui</a:t>
            </a:r>
            <a:r>
              <a:rPr lang="en-US" dirty="0"/>
              <a:t> stat cu </a:t>
            </a:r>
            <a:r>
              <a:rPr lang="en-US" dirty="0" err="1"/>
              <a:t>angajamente</a:t>
            </a:r>
            <a:r>
              <a:rPr lang="en-US" dirty="0"/>
              <a:t> de </a:t>
            </a:r>
            <a:r>
              <a:rPr lang="en-US" dirty="0" err="1" smtClean="0"/>
              <a:t>reducere</a:t>
            </a:r>
            <a:r>
              <a:rPr lang="ro-RO" dirty="0" smtClean="0"/>
              <a:t> </a:t>
            </a:r>
            <a:r>
              <a:rPr lang="vi-VN" dirty="0" smtClean="0"/>
              <a:t>sau </a:t>
            </a:r>
            <a:r>
              <a:rPr lang="vi-VN" dirty="0"/>
              <a:t>de limitare a emisiilor de GES să câștige unități de reducere a emisiilor (ERU) </a:t>
            </a:r>
            <a:r>
              <a:rPr lang="vi-VN" dirty="0" smtClean="0"/>
              <a:t>din</a:t>
            </a:r>
            <a:r>
              <a:rPr lang="ro-RO" dirty="0" smtClean="0"/>
              <a:t> </a:t>
            </a:r>
            <a:r>
              <a:rPr lang="en-US" dirty="0" err="1" smtClean="0"/>
              <a:t>partea</a:t>
            </a:r>
            <a:r>
              <a:rPr lang="en-US" dirty="0" smtClean="0"/>
              <a:t> </a:t>
            </a:r>
            <a:r>
              <a:rPr lang="en-US" dirty="0" err="1"/>
              <a:t>unui</a:t>
            </a:r>
            <a:r>
              <a:rPr lang="en-US" dirty="0"/>
              <a:t> </a:t>
            </a:r>
            <a:r>
              <a:rPr lang="en-US" dirty="0" err="1"/>
              <a:t>proiect</a:t>
            </a:r>
            <a:r>
              <a:rPr lang="en-US" dirty="0"/>
              <a:t> </a:t>
            </a:r>
            <a:r>
              <a:rPr lang="en-US" dirty="0" err="1"/>
              <a:t>realizat</a:t>
            </a:r>
            <a:r>
              <a:rPr lang="en-US" dirty="0"/>
              <a:t> </a:t>
            </a:r>
            <a:r>
              <a:rPr lang="en-US" dirty="0" err="1"/>
              <a:t>într</a:t>
            </a:r>
            <a:r>
              <a:rPr lang="en-US" dirty="0"/>
              <a:t>-un alt stat, de </a:t>
            </a:r>
            <a:r>
              <a:rPr lang="en-US" dirty="0" err="1"/>
              <a:t>obicei</a:t>
            </a:r>
            <a:r>
              <a:rPr lang="en-US" dirty="0"/>
              <a:t> </a:t>
            </a:r>
            <a:r>
              <a:rPr lang="en-US" dirty="0" err="1"/>
              <a:t>mai</a:t>
            </a:r>
            <a:r>
              <a:rPr lang="en-US" dirty="0"/>
              <a:t> slab </a:t>
            </a:r>
            <a:r>
              <a:rPr lang="en-US" dirty="0" err="1"/>
              <a:t>dezvoltat</a:t>
            </a:r>
            <a:r>
              <a:rPr lang="en-US" dirty="0"/>
              <a:t>. </a:t>
            </a:r>
            <a:r>
              <a:rPr lang="en-US" dirty="0" err="1"/>
              <a:t>Fiecare</a:t>
            </a:r>
            <a:r>
              <a:rPr lang="en-US" dirty="0"/>
              <a:t> </a:t>
            </a:r>
            <a:r>
              <a:rPr lang="en-US" dirty="0" smtClean="0"/>
              <a:t>ERU</a:t>
            </a:r>
            <a:r>
              <a:rPr lang="ro-RO" dirty="0" smtClean="0"/>
              <a:t> </a:t>
            </a:r>
            <a:r>
              <a:rPr lang="vi-VN" dirty="0" smtClean="0"/>
              <a:t>reprezintă </a:t>
            </a:r>
            <a:r>
              <a:rPr lang="vi-VN" dirty="0"/>
              <a:t>echivalentul cu o tonă de CO2.</a:t>
            </a:r>
            <a:endParaRPr lang="en-US" b="1" dirty="0"/>
          </a:p>
        </p:txBody>
      </p:sp>
    </p:spTree>
    <p:extLst>
      <p:ext uri="{BB962C8B-B14F-4D97-AF65-F5344CB8AC3E}">
        <p14:creationId xmlns:p14="http://schemas.microsoft.com/office/powerpoint/2010/main" val="15173320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MECANISMELE DE PIAŢĂ ALE PROTECŢIEI</a:t>
            </a:r>
            <a:br>
              <a:rPr lang="en-US" sz="2800" b="1" dirty="0"/>
            </a:br>
            <a:r>
              <a:rPr lang="en-US" sz="2800" b="1" dirty="0"/>
              <a:t>MEDIULUI</a:t>
            </a:r>
            <a:endParaRPr lang="en-US" sz="2800" dirty="0"/>
          </a:p>
        </p:txBody>
      </p:sp>
      <p:sp>
        <p:nvSpPr>
          <p:cNvPr id="3" name="Content Placeholder 2"/>
          <p:cNvSpPr>
            <a:spLocks noGrp="1"/>
          </p:cNvSpPr>
          <p:nvPr>
            <p:ph idx="1"/>
          </p:nvPr>
        </p:nvSpPr>
        <p:spPr/>
        <p:txBody>
          <a:bodyPr>
            <a:normAutofit/>
          </a:bodyPr>
          <a:lstStyle/>
          <a:p>
            <a:pPr marL="68580" indent="0" algn="just">
              <a:buNone/>
            </a:pPr>
            <a:r>
              <a:rPr lang="ro-RO" b="1" dirty="0" smtClean="0"/>
              <a:t>b.</a:t>
            </a:r>
            <a:r>
              <a:rPr lang="it-IT" b="1" dirty="0" smtClean="0"/>
              <a:t>Permisele </a:t>
            </a:r>
            <a:r>
              <a:rPr lang="it-IT" b="1" dirty="0"/>
              <a:t>comercializabile </a:t>
            </a:r>
            <a:r>
              <a:rPr lang="it-IT" dirty="0"/>
              <a:t>(termeni similari: certificate de emisii</a:t>
            </a:r>
            <a:r>
              <a:rPr lang="it-IT" dirty="0" smtClean="0"/>
              <a:t>,</a:t>
            </a:r>
            <a:r>
              <a:rPr lang="ro-RO" dirty="0" smtClean="0"/>
              <a:t> </a:t>
            </a:r>
            <a:r>
              <a:rPr lang="en-US" dirty="0" err="1" smtClean="0"/>
              <a:t>permise</a:t>
            </a:r>
            <a:r>
              <a:rPr lang="en-US" dirty="0" smtClean="0"/>
              <a:t> </a:t>
            </a:r>
            <a:r>
              <a:rPr lang="en-US" dirty="0" err="1"/>
              <a:t>negociabile</a:t>
            </a:r>
            <a:r>
              <a:rPr lang="en-US" dirty="0"/>
              <a:t>, </a:t>
            </a:r>
            <a:r>
              <a:rPr lang="en-US" dirty="0" err="1"/>
              <a:t>licențe</a:t>
            </a:r>
            <a:r>
              <a:rPr lang="en-US" dirty="0"/>
              <a:t> </a:t>
            </a:r>
            <a:r>
              <a:rPr lang="en-US" dirty="0" err="1"/>
              <a:t>pentru</a:t>
            </a:r>
            <a:r>
              <a:rPr lang="en-US" dirty="0"/>
              <a:t> </a:t>
            </a:r>
            <a:r>
              <a:rPr lang="en-US" dirty="0" err="1"/>
              <a:t>drepturi</a:t>
            </a:r>
            <a:r>
              <a:rPr lang="en-US" dirty="0"/>
              <a:t> de </a:t>
            </a:r>
            <a:r>
              <a:rPr lang="en-US" dirty="0" err="1"/>
              <a:t>poluare</a:t>
            </a:r>
            <a:r>
              <a:rPr lang="en-US" dirty="0"/>
              <a:t>, </a:t>
            </a:r>
            <a:r>
              <a:rPr lang="en-US" dirty="0" err="1"/>
              <a:t>credite</a:t>
            </a:r>
            <a:r>
              <a:rPr lang="en-US" dirty="0"/>
              <a:t> de </a:t>
            </a:r>
            <a:r>
              <a:rPr lang="en-US" dirty="0" err="1"/>
              <a:t>poluare</a:t>
            </a:r>
            <a:r>
              <a:rPr lang="en-US" dirty="0"/>
              <a:t> </a:t>
            </a:r>
            <a:r>
              <a:rPr lang="en-US" dirty="0" err="1"/>
              <a:t>și</a:t>
            </a:r>
            <a:r>
              <a:rPr lang="en-US" dirty="0"/>
              <a:t> </a:t>
            </a:r>
            <a:r>
              <a:rPr lang="en-US" dirty="0" err="1"/>
              <a:t>altele</a:t>
            </a:r>
            <a:r>
              <a:rPr lang="en-US" dirty="0" smtClean="0"/>
              <a:t>)</a:t>
            </a:r>
            <a:r>
              <a:rPr lang="ro-RO" dirty="0" smtClean="0"/>
              <a:t> </a:t>
            </a:r>
            <a:r>
              <a:rPr lang="it-IT" dirty="0" smtClean="0"/>
              <a:t>sunt </a:t>
            </a:r>
            <a:r>
              <a:rPr lang="it-IT" dirty="0"/>
              <a:t>instrumente de piaţă care au ca scop utilizarea mai bună a capacităţii de </a:t>
            </a:r>
            <a:r>
              <a:rPr lang="it-IT" dirty="0" smtClean="0"/>
              <a:t>asimilare</a:t>
            </a:r>
            <a:r>
              <a:rPr lang="ro-RO" dirty="0" smtClean="0"/>
              <a:t> </a:t>
            </a:r>
            <a:r>
              <a:rPr lang="it-IT" dirty="0" smtClean="0"/>
              <a:t>a </a:t>
            </a:r>
            <a:r>
              <a:rPr lang="it-IT" dirty="0"/>
              <a:t>mediului la un nivel dat al reducerii emisiilor şi cu costurile cele mai mici</a:t>
            </a:r>
            <a:endParaRPr lang="en-US" dirty="0"/>
          </a:p>
        </p:txBody>
      </p:sp>
    </p:spTree>
    <p:extLst>
      <p:ext uri="{BB962C8B-B14F-4D97-AF65-F5344CB8AC3E}">
        <p14:creationId xmlns:p14="http://schemas.microsoft.com/office/powerpoint/2010/main" val="21870852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MECANISMELE DE PIAŢĂ ALE PROTECŢIEI</a:t>
            </a:r>
            <a:br>
              <a:rPr lang="en-US" sz="2800" b="1" dirty="0"/>
            </a:br>
            <a:r>
              <a:rPr lang="en-US" sz="2800" b="1" dirty="0"/>
              <a:t>MEDIULUI</a:t>
            </a:r>
            <a:endParaRPr lang="en-US" sz="2800" dirty="0"/>
          </a:p>
        </p:txBody>
      </p:sp>
      <p:sp>
        <p:nvSpPr>
          <p:cNvPr id="3" name="Content Placeholder 2"/>
          <p:cNvSpPr>
            <a:spLocks noGrp="1"/>
          </p:cNvSpPr>
          <p:nvPr>
            <p:ph idx="1"/>
          </p:nvPr>
        </p:nvSpPr>
        <p:spPr/>
        <p:txBody>
          <a:bodyPr>
            <a:normAutofit fontScale="92500" lnSpcReduction="10000"/>
          </a:bodyPr>
          <a:lstStyle/>
          <a:p>
            <a:pPr marL="68580" indent="0" algn="just">
              <a:buNone/>
            </a:pPr>
            <a:r>
              <a:rPr lang="vi-VN" dirty="0"/>
              <a:t>Permisele negociabile reprezintă o sumă de autorizații ce sunt </a:t>
            </a:r>
            <a:r>
              <a:rPr lang="vi-VN" dirty="0" smtClean="0"/>
              <a:t>distribuite</a:t>
            </a:r>
            <a:r>
              <a:rPr lang="ro-RO" dirty="0" smtClean="0"/>
              <a:t> </a:t>
            </a:r>
            <a:r>
              <a:rPr lang="vi-VN" dirty="0" smtClean="0"/>
              <a:t>întreprinderilor </a:t>
            </a:r>
            <a:r>
              <a:rPr lang="vi-VN" dirty="0"/>
              <a:t>poluatoare dintr-o zonă indiferent de statul unde sunt amplasate. </a:t>
            </a:r>
            <a:r>
              <a:rPr lang="vi-VN" dirty="0" smtClean="0"/>
              <a:t>Apoi</a:t>
            </a:r>
            <a:r>
              <a:rPr lang="ro-RO" dirty="0" smtClean="0"/>
              <a:t> </a:t>
            </a:r>
            <a:r>
              <a:rPr lang="en-US" dirty="0" err="1" smtClean="0"/>
              <a:t>încep</a:t>
            </a:r>
            <a:r>
              <a:rPr lang="en-US" dirty="0" smtClean="0"/>
              <a:t> </a:t>
            </a:r>
            <a:r>
              <a:rPr lang="en-US" dirty="0" err="1"/>
              <a:t>negocierile</a:t>
            </a:r>
            <a:r>
              <a:rPr lang="en-US" dirty="0"/>
              <a:t> </a:t>
            </a:r>
            <a:r>
              <a:rPr lang="en-US" dirty="0" err="1"/>
              <a:t>între</a:t>
            </a:r>
            <a:r>
              <a:rPr lang="en-US" dirty="0"/>
              <a:t> </a:t>
            </a:r>
            <a:r>
              <a:rPr lang="en-US" dirty="0" err="1"/>
              <a:t>firme</a:t>
            </a:r>
            <a:r>
              <a:rPr lang="en-US" dirty="0"/>
              <a:t>. Firma care </a:t>
            </a:r>
            <a:r>
              <a:rPr lang="en-US" dirty="0" err="1"/>
              <a:t>își</a:t>
            </a:r>
            <a:r>
              <a:rPr lang="en-US" dirty="0"/>
              <a:t> </a:t>
            </a:r>
            <a:r>
              <a:rPr lang="en-US" dirty="0" err="1"/>
              <a:t>menține</a:t>
            </a:r>
            <a:r>
              <a:rPr lang="en-US" dirty="0"/>
              <a:t> </a:t>
            </a:r>
            <a:r>
              <a:rPr lang="en-US" dirty="0" err="1"/>
              <a:t>nivelul</a:t>
            </a:r>
            <a:r>
              <a:rPr lang="en-US" dirty="0"/>
              <a:t> </a:t>
            </a:r>
            <a:r>
              <a:rPr lang="en-US" dirty="0" err="1"/>
              <a:t>emisiilor</a:t>
            </a:r>
            <a:r>
              <a:rPr lang="en-US" dirty="0"/>
              <a:t> sub </a:t>
            </a:r>
            <a:r>
              <a:rPr lang="en-US" dirty="0" err="1" smtClean="0"/>
              <a:t>cota</a:t>
            </a:r>
            <a:r>
              <a:rPr lang="ro-RO" dirty="0" smtClean="0"/>
              <a:t> </a:t>
            </a:r>
            <a:r>
              <a:rPr lang="pt-BR" dirty="0" smtClean="0"/>
              <a:t>atribuită </a:t>
            </a:r>
            <a:r>
              <a:rPr lang="pt-BR" dirty="0"/>
              <a:t>poate ceda sau închiria excedentul altor firme</a:t>
            </a:r>
            <a:r>
              <a:rPr lang="pt-BR" dirty="0" smtClean="0"/>
              <a:t>.</a:t>
            </a:r>
            <a:endParaRPr lang="ro-RO" dirty="0" smtClean="0"/>
          </a:p>
          <a:p>
            <a:pPr marL="68580" indent="0" algn="just">
              <a:buNone/>
            </a:pPr>
            <a:r>
              <a:rPr lang="vi-VN" dirty="0"/>
              <a:t>Aceste permise nu sunt altceva decât </a:t>
            </a:r>
            <a:r>
              <a:rPr lang="vi-VN" b="1" dirty="0"/>
              <a:t>cotele de emisii pe o piaţă specializată</a:t>
            </a:r>
            <a:r>
              <a:rPr lang="vi-VN" dirty="0" smtClean="0"/>
              <a:t>,</a:t>
            </a:r>
            <a:r>
              <a:rPr lang="ro-RO" dirty="0" smtClean="0"/>
              <a:t> </a:t>
            </a:r>
            <a:r>
              <a:rPr lang="it-IT" dirty="0" smtClean="0"/>
              <a:t>cu </a:t>
            </a:r>
            <a:r>
              <a:rPr lang="it-IT" dirty="0"/>
              <a:t>aplicabilitate pentru poluarea aerului, apei și alte emisii.</a:t>
            </a:r>
            <a:endParaRPr lang="en-US" dirty="0"/>
          </a:p>
        </p:txBody>
      </p:sp>
    </p:spTree>
    <p:extLst>
      <p:ext uri="{BB962C8B-B14F-4D97-AF65-F5344CB8AC3E}">
        <p14:creationId xmlns:p14="http://schemas.microsoft.com/office/powerpoint/2010/main" val="15130872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MECANISMELE DE PIAŢĂ ALE PROTECŢIEI</a:t>
            </a:r>
            <a:br>
              <a:rPr lang="en-US" sz="2800" b="1" dirty="0"/>
            </a:br>
            <a:r>
              <a:rPr lang="en-US" sz="2800" b="1" dirty="0"/>
              <a:t>MEDIULUI</a:t>
            </a:r>
            <a:endParaRPr lang="en-US" sz="2800" dirty="0"/>
          </a:p>
        </p:txBody>
      </p:sp>
      <p:sp>
        <p:nvSpPr>
          <p:cNvPr id="3" name="Content Placeholder 2"/>
          <p:cNvSpPr>
            <a:spLocks noGrp="1"/>
          </p:cNvSpPr>
          <p:nvPr>
            <p:ph idx="1"/>
          </p:nvPr>
        </p:nvSpPr>
        <p:spPr/>
        <p:txBody>
          <a:bodyPr>
            <a:normAutofit/>
          </a:bodyPr>
          <a:lstStyle/>
          <a:p>
            <a:pPr marL="68580" indent="0" algn="just">
              <a:buNone/>
            </a:pPr>
            <a:r>
              <a:rPr lang="vi-VN" dirty="0"/>
              <a:t>Permisele negociabile reprezintă o sumă de autorizații ce sunt </a:t>
            </a:r>
            <a:r>
              <a:rPr lang="vi-VN" dirty="0" smtClean="0"/>
              <a:t>distribuite</a:t>
            </a:r>
            <a:r>
              <a:rPr lang="ro-RO" dirty="0" smtClean="0"/>
              <a:t> </a:t>
            </a:r>
            <a:r>
              <a:rPr lang="vi-VN" dirty="0" smtClean="0"/>
              <a:t>întreprinderilor </a:t>
            </a:r>
            <a:r>
              <a:rPr lang="vi-VN" dirty="0"/>
              <a:t>poluatoare dintr-o zonă indiferent de statul unde sunt amplasate. </a:t>
            </a:r>
            <a:r>
              <a:rPr lang="vi-VN" dirty="0" smtClean="0"/>
              <a:t>Apoi</a:t>
            </a:r>
            <a:r>
              <a:rPr lang="ro-RO" dirty="0" smtClean="0"/>
              <a:t> </a:t>
            </a:r>
            <a:r>
              <a:rPr lang="en-US" dirty="0" err="1" smtClean="0"/>
              <a:t>încep</a:t>
            </a:r>
            <a:r>
              <a:rPr lang="en-US" dirty="0" smtClean="0"/>
              <a:t> </a:t>
            </a:r>
            <a:r>
              <a:rPr lang="en-US" dirty="0" err="1"/>
              <a:t>negocierile</a:t>
            </a:r>
            <a:r>
              <a:rPr lang="en-US" dirty="0"/>
              <a:t> </a:t>
            </a:r>
            <a:r>
              <a:rPr lang="en-US" dirty="0" err="1"/>
              <a:t>între</a:t>
            </a:r>
            <a:r>
              <a:rPr lang="en-US" dirty="0"/>
              <a:t> </a:t>
            </a:r>
            <a:r>
              <a:rPr lang="en-US" dirty="0" err="1"/>
              <a:t>firme</a:t>
            </a:r>
            <a:r>
              <a:rPr lang="en-US" dirty="0"/>
              <a:t>. Firma care </a:t>
            </a:r>
            <a:r>
              <a:rPr lang="en-US" dirty="0" err="1"/>
              <a:t>își</a:t>
            </a:r>
            <a:r>
              <a:rPr lang="en-US" dirty="0"/>
              <a:t> </a:t>
            </a:r>
            <a:r>
              <a:rPr lang="en-US" dirty="0" err="1"/>
              <a:t>menține</a:t>
            </a:r>
            <a:r>
              <a:rPr lang="en-US" dirty="0"/>
              <a:t> </a:t>
            </a:r>
            <a:r>
              <a:rPr lang="en-US" dirty="0" err="1"/>
              <a:t>nivelul</a:t>
            </a:r>
            <a:r>
              <a:rPr lang="en-US" dirty="0"/>
              <a:t> </a:t>
            </a:r>
            <a:r>
              <a:rPr lang="en-US" dirty="0" err="1"/>
              <a:t>emisiilor</a:t>
            </a:r>
            <a:r>
              <a:rPr lang="en-US" dirty="0"/>
              <a:t> sub </a:t>
            </a:r>
            <a:r>
              <a:rPr lang="en-US" dirty="0" err="1" smtClean="0"/>
              <a:t>cota</a:t>
            </a:r>
            <a:r>
              <a:rPr lang="ro-RO" dirty="0" smtClean="0"/>
              <a:t> </a:t>
            </a:r>
            <a:r>
              <a:rPr lang="pt-BR" dirty="0" smtClean="0"/>
              <a:t>atribuită </a:t>
            </a:r>
            <a:r>
              <a:rPr lang="pt-BR" dirty="0"/>
              <a:t>poate ceda sau închiria excedentul altor firme.</a:t>
            </a:r>
            <a:endParaRPr lang="en-US" dirty="0"/>
          </a:p>
        </p:txBody>
      </p:sp>
    </p:spTree>
    <p:extLst>
      <p:ext uri="{BB962C8B-B14F-4D97-AF65-F5344CB8AC3E}">
        <p14:creationId xmlns:p14="http://schemas.microsoft.com/office/powerpoint/2010/main" val="27286953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MECANISMELE DE PIAŢĂ ALE PROTECŢIEI</a:t>
            </a:r>
            <a:br>
              <a:rPr lang="en-US" sz="2800" b="1" dirty="0"/>
            </a:br>
            <a:r>
              <a:rPr lang="en-US" sz="2800" b="1" dirty="0"/>
              <a:t>MEDIULUI</a:t>
            </a:r>
            <a:endParaRPr lang="en-US" sz="2800" dirty="0"/>
          </a:p>
        </p:txBody>
      </p:sp>
      <p:sp>
        <p:nvSpPr>
          <p:cNvPr id="3" name="Content Placeholder 2"/>
          <p:cNvSpPr>
            <a:spLocks noGrp="1"/>
          </p:cNvSpPr>
          <p:nvPr>
            <p:ph idx="1"/>
          </p:nvPr>
        </p:nvSpPr>
        <p:spPr/>
        <p:txBody>
          <a:bodyPr>
            <a:normAutofit fontScale="85000" lnSpcReduction="10000"/>
          </a:bodyPr>
          <a:lstStyle/>
          <a:p>
            <a:pPr marL="68580" indent="0" algn="just">
              <a:buNone/>
            </a:pPr>
            <a:r>
              <a:rPr lang="vi-VN" dirty="0"/>
              <a:t>Comercializarea surplusului de AAU-uri ”unități ale cantității atribuite</a:t>
            </a:r>
            <a:r>
              <a:rPr lang="vi-VN" dirty="0" smtClean="0"/>
              <a:t>",</a:t>
            </a:r>
            <a:r>
              <a:rPr lang="ro-RO" dirty="0" smtClean="0"/>
              <a:t> </a:t>
            </a:r>
            <a:r>
              <a:rPr lang="vi-VN" dirty="0" smtClean="0"/>
              <a:t>(</a:t>
            </a:r>
            <a:r>
              <a:rPr lang="vi-VN" dirty="0"/>
              <a:t>Assigned Amount Units, 1 AAV=1 tonă CO2echivalent) reprezintă o cale de a </a:t>
            </a:r>
            <a:r>
              <a:rPr lang="vi-VN" dirty="0" smtClean="0"/>
              <a:t>obține</a:t>
            </a:r>
            <a:r>
              <a:rPr lang="ro-RO" dirty="0" smtClean="0"/>
              <a:t> </a:t>
            </a:r>
            <a:r>
              <a:rPr lang="vi-VN" dirty="0" smtClean="0"/>
              <a:t>venituri </a:t>
            </a:r>
            <a:r>
              <a:rPr lang="vi-VN" dirty="0"/>
              <a:t>pentru finanțarea proiectelor care generează reduceri de emisii de </a:t>
            </a:r>
            <a:r>
              <a:rPr lang="vi-VN" dirty="0" smtClean="0"/>
              <a:t>gaze</a:t>
            </a:r>
            <a:r>
              <a:rPr lang="ro-RO" dirty="0" smtClean="0"/>
              <a:t> </a:t>
            </a:r>
            <a:r>
              <a:rPr lang="vi-VN" dirty="0" smtClean="0"/>
              <a:t>poluante</a:t>
            </a:r>
            <a:r>
              <a:rPr lang="vi-VN" dirty="0"/>
              <a:t>, cu precădere în sectorul energetic pe bază de resurse regenerabile</a:t>
            </a:r>
            <a:r>
              <a:rPr lang="vi-VN" dirty="0" smtClean="0"/>
              <a:t>.</a:t>
            </a:r>
            <a:endParaRPr lang="ro-RO" dirty="0" smtClean="0"/>
          </a:p>
          <a:p>
            <a:pPr marL="68580" indent="0" algn="just">
              <a:buNone/>
            </a:pPr>
            <a:r>
              <a:rPr lang="pt-BR" dirty="0"/>
              <a:t>Funcționarea comercializării surplusului de emisii poluante se realizează </a:t>
            </a:r>
            <a:r>
              <a:rPr lang="pt-BR" dirty="0" smtClean="0"/>
              <a:t>prin</a:t>
            </a:r>
            <a:r>
              <a:rPr lang="ro-RO" dirty="0" smtClean="0"/>
              <a:t> </a:t>
            </a:r>
            <a:r>
              <a:rPr lang="pt-BR" dirty="0" smtClean="0"/>
              <a:t>transmiterea </a:t>
            </a:r>
            <a:r>
              <a:rPr lang="pt-BR" dirty="0"/>
              <a:t>dreptului de proprietate asupra cantității excedente de poluanți </a:t>
            </a:r>
            <a:r>
              <a:rPr lang="pt-BR" dirty="0" smtClean="0"/>
              <a:t>către</a:t>
            </a:r>
            <a:r>
              <a:rPr lang="ro-RO" dirty="0" smtClean="0"/>
              <a:t> </a:t>
            </a:r>
            <a:r>
              <a:rPr lang="vi-VN" dirty="0" smtClean="0"/>
              <a:t>celălalt </a:t>
            </a:r>
            <a:r>
              <a:rPr lang="vi-VN" dirty="0"/>
              <a:t>stat contractant pe calea negocierii directe.</a:t>
            </a:r>
            <a:endParaRPr lang="en-US" dirty="0"/>
          </a:p>
        </p:txBody>
      </p:sp>
    </p:spTree>
    <p:extLst>
      <p:ext uri="{BB962C8B-B14F-4D97-AF65-F5344CB8AC3E}">
        <p14:creationId xmlns:p14="http://schemas.microsoft.com/office/powerpoint/2010/main" val="3281349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MECANISMELE DE PIAŢĂ ALE PROTECŢIEI</a:t>
            </a:r>
            <a:br>
              <a:rPr lang="en-US" sz="2800" b="1" dirty="0"/>
            </a:br>
            <a:r>
              <a:rPr lang="en-US" sz="2800" b="1" dirty="0"/>
              <a:t>MEDIULUI</a:t>
            </a:r>
            <a:endParaRPr lang="en-US" sz="2800" dirty="0"/>
          </a:p>
        </p:txBody>
      </p:sp>
      <p:sp>
        <p:nvSpPr>
          <p:cNvPr id="3" name="Content Placeholder 2"/>
          <p:cNvSpPr>
            <a:spLocks noGrp="1"/>
          </p:cNvSpPr>
          <p:nvPr>
            <p:ph idx="1"/>
          </p:nvPr>
        </p:nvSpPr>
        <p:spPr/>
        <p:txBody>
          <a:bodyPr>
            <a:normAutofit fontScale="55000" lnSpcReduction="20000"/>
          </a:bodyPr>
          <a:lstStyle/>
          <a:p>
            <a:pPr marL="68580" indent="0" algn="just">
              <a:buNone/>
            </a:pPr>
            <a:r>
              <a:rPr lang="ro-RO" dirty="0" smtClean="0"/>
              <a:t>	</a:t>
            </a:r>
          </a:p>
          <a:p>
            <a:pPr marL="68580" indent="0" algn="just">
              <a:buNone/>
            </a:pPr>
            <a:r>
              <a:rPr lang="ro-RO" dirty="0"/>
              <a:t>	</a:t>
            </a:r>
            <a:r>
              <a:rPr lang="en-US" sz="2900" dirty="0" err="1" smtClean="0"/>
              <a:t>Tipurile</a:t>
            </a:r>
            <a:r>
              <a:rPr lang="en-US" sz="2900" dirty="0" smtClean="0"/>
              <a:t> </a:t>
            </a:r>
            <a:r>
              <a:rPr lang="en-US" sz="2900" dirty="0"/>
              <a:t>de </a:t>
            </a:r>
            <a:r>
              <a:rPr lang="en-US" sz="2900" dirty="0" err="1"/>
              <a:t>proiecte</a:t>
            </a:r>
            <a:r>
              <a:rPr lang="en-US" sz="2900" dirty="0"/>
              <a:t> care pot fi </a:t>
            </a:r>
            <a:r>
              <a:rPr lang="en-US" sz="2900" dirty="0" err="1"/>
              <a:t>finanțate</a:t>
            </a:r>
            <a:r>
              <a:rPr lang="en-US" sz="2900" dirty="0"/>
              <a:t> din </a:t>
            </a:r>
            <a:r>
              <a:rPr lang="en-US" sz="2900" dirty="0" err="1"/>
              <a:t>vânzarea</a:t>
            </a:r>
            <a:r>
              <a:rPr lang="en-US" sz="2900" dirty="0"/>
              <a:t> </a:t>
            </a:r>
            <a:r>
              <a:rPr lang="en-US" sz="2900" dirty="0" err="1"/>
              <a:t>surplusului</a:t>
            </a:r>
            <a:r>
              <a:rPr lang="en-US" sz="2900" dirty="0"/>
              <a:t> de </a:t>
            </a:r>
            <a:r>
              <a:rPr lang="en-US" sz="2900" dirty="0" smtClean="0"/>
              <a:t>AAU-</a:t>
            </a:r>
            <a:r>
              <a:rPr lang="en-US" sz="2900" dirty="0" err="1" smtClean="0"/>
              <a:t>uri</a:t>
            </a:r>
            <a:r>
              <a:rPr lang="ro-RO" sz="2900" dirty="0" smtClean="0"/>
              <a:t> </a:t>
            </a:r>
            <a:r>
              <a:rPr lang="vi-VN" sz="2900" dirty="0" smtClean="0"/>
              <a:t>se </a:t>
            </a:r>
            <a:r>
              <a:rPr lang="vi-VN" sz="2900" dirty="0"/>
              <a:t>referă la</a:t>
            </a:r>
            <a:r>
              <a:rPr lang="vi-VN" sz="2900" dirty="0" smtClean="0"/>
              <a:t>:</a:t>
            </a:r>
            <a:r>
              <a:rPr lang="ro-RO" sz="2900" dirty="0" smtClean="0"/>
              <a:t> </a:t>
            </a:r>
            <a:r>
              <a:rPr lang="vi-VN" sz="2900" dirty="0" smtClean="0"/>
              <a:t>tehnologii </a:t>
            </a:r>
            <a:r>
              <a:rPr lang="vi-VN" sz="2900" dirty="0"/>
              <a:t>curate (de ex. gazeificarea cărbunelui, cogenerare de </a:t>
            </a:r>
            <a:r>
              <a:rPr lang="vi-VN" sz="2900" dirty="0" smtClean="0"/>
              <a:t>înaltă</a:t>
            </a:r>
            <a:r>
              <a:rPr lang="ro-RO" sz="2900" dirty="0" smtClean="0"/>
              <a:t> </a:t>
            </a:r>
            <a:r>
              <a:rPr lang="vi-VN" sz="2900" dirty="0" smtClean="0"/>
              <a:t>eficiență);</a:t>
            </a:r>
            <a:r>
              <a:rPr lang="ro-RO" sz="2900" dirty="0" smtClean="0"/>
              <a:t> </a:t>
            </a:r>
            <a:r>
              <a:rPr lang="en-US" sz="2900" dirty="0" err="1" smtClean="0"/>
              <a:t>modernizarea</a:t>
            </a:r>
            <a:r>
              <a:rPr lang="en-US" sz="2900" dirty="0" smtClean="0"/>
              <a:t> </a:t>
            </a:r>
            <a:r>
              <a:rPr lang="en-US" sz="2900" dirty="0" err="1"/>
              <a:t>și</a:t>
            </a:r>
            <a:r>
              <a:rPr lang="en-US" sz="2900" dirty="0"/>
              <a:t> </a:t>
            </a:r>
            <a:r>
              <a:rPr lang="en-US" sz="2900" dirty="0" err="1"/>
              <a:t>reabilitarea</a:t>
            </a:r>
            <a:r>
              <a:rPr lang="en-US" sz="2900" dirty="0"/>
              <a:t> </a:t>
            </a:r>
            <a:r>
              <a:rPr lang="en-US" sz="2900" dirty="0" err="1"/>
              <a:t>grupurilor</a:t>
            </a:r>
            <a:r>
              <a:rPr lang="en-US" sz="2900" dirty="0"/>
              <a:t> </a:t>
            </a:r>
            <a:r>
              <a:rPr lang="en-US" sz="2900" dirty="0" err="1"/>
              <a:t>energetice</a:t>
            </a:r>
            <a:r>
              <a:rPr lang="en-US" sz="2900" dirty="0" smtClean="0"/>
              <a:t>;</a:t>
            </a:r>
            <a:r>
              <a:rPr lang="ro-RO" sz="2900" dirty="0" smtClean="0"/>
              <a:t> </a:t>
            </a:r>
            <a:r>
              <a:rPr lang="vi-VN" sz="2900" dirty="0" smtClean="0"/>
              <a:t>îmbunătățirea </a:t>
            </a:r>
            <a:r>
              <a:rPr lang="vi-VN" sz="2900" dirty="0"/>
              <a:t>utilizării eficiente a energiei în clădiri</a:t>
            </a:r>
            <a:r>
              <a:rPr lang="vi-VN" sz="2900" dirty="0" smtClean="0"/>
              <a:t>;</a:t>
            </a:r>
            <a:r>
              <a:rPr lang="ro-RO" sz="2900" dirty="0" smtClean="0"/>
              <a:t> </a:t>
            </a:r>
            <a:r>
              <a:rPr lang="vi-VN" sz="2900" dirty="0" smtClean="0"/>
              <a:t>reducerea </a:t>
            </a:r>
            <a:r>
              <a:rPr lang="vi-VN" sz="2900" dirty="0"/>
              <a:t>emisiilor de gaze cu efect de seră în agricultură</a:t>
            </a:r>
            <a:r>
              <a:rPr lang="vi-VN" sz="2900" dirty="0" smtClean="0"/>
              <a:t>;</a:t>
            </a:r>
            <a:r>
              <a:rPr lang="ro-RO" sz="2900" dirty="0" smtClean="0"/>
              <a:t> </a:t>
            </a:r>
            <a:r>
              <a:rPr lang="vi-VN" sz="2900" dirty="0" smtClean="0"/>
              <a:t> </a:t>
            </a:r>
            <a:r>
              <a:rPr lang="vi-VN" sz="2900" dirty="0"/>
              <a:t>reducerea emisiilor de gaze cu efect de seră în transporturi, prin </a:t>
            </a:r>
            <a:r>
              <a:rPr lang="vi-VN" sz="2900" dirty="0" smtClean="0"/>
              <a:t>stimularea</a:t>
            </a:r>
            <a:r>
              <a:rPr lang="ro-RO" sz="2900" dirty="0" smtClean="0"/>
              <a:t> </a:t>
            </a:r>
            <a:r>
              <a:rPr lang="vi-VN" sz="2900" dirty="0" smtClean="0"/>
              <a:t>utilizării </a:t>
            </a:r>
            <a:r>
              <a:rPr lang="vi-VN" sz="2900" dirty="0"/>
              <a:t>autovehiculelor hibrid și a celor electrice</a:t>
            </a:r>
            <a:r>
              <a:rPr lang="vi-VN" sz="2900" dirty="0" smtClean="0"/>
              <a:t>;</a:t>
            </a:r>
            <a:r>
              <a:rPr lang="ro-RO" sz="2900" dirty="0" smtClean="0"/>
              <a:t> </a:t>
            </a:r>
            <a:r>
              <a:rPr lang="vi-VN" sz="2900" dirty="0" smtClean="0"/>
              <a:t> </a:t>
            </a:r>
            <a:r>
              <a:rPr lang="vi-VN" sz="2900" dirty="0"/>
              <a:t>împădurirea unor suprafețe de terenuri, inclusiv a terenurilor </a:t>
            </a:r>
            <a:r>
              <a:rPr lang="vi-VN" sz="2900" dirty="0" smtClean="0"/>
              <a:t>agricole</a:t>
            </a:r>
            <a:r>
              <a:rPr lang="ro-RO" sz="2900" dirty="0" smtClean="0"/>
              <a:t> </a:t>
            </a:r>
            <a:r>
              <a:rPr lang="en-US" sz="2900" dirty="0" err="1" smtClean="0"/>
              <a:t>degradate</a:t>
            </a:r>
            <a:r>
              <a:rPr lang="en-US" sz="2900" dirty="0" smtClean="0"/>
              <a:t>;</a:t>
            </a:r>
            <a:r>
              <a:rPr lang="ro-RO" sz="2900" dirty="0" smtClean="0"/>
              <a:t> </a:t>
            </a:r>
            <a:r>
              <a:rPr lang="pt-BR" sz="2900" dirty="0" smtClean="0"/>
              <a:t>managementul </a:t>
            </a:r>
            <a:r>
              <a:rPr lang="pt-BR" sz="2900" dirty="0"/>
              <a:t>deșeurilor cu reducerea emisiilor de gaze cu efect de seră</a:t>
            </a:r>
            <a:r>
              <a:rPr lang="pt-BR" sz="2900" dirty="0" smtClean="0"/>
              <a:t>.</a:t>
            </a:r>
            <a:endParaRPr lang="ro-RO" sz="2900" dirty="0" smtClean="0"/>
          </a:p>
          <a:p>
            <a:pPr marL="68580" indent="0" algn="just">
              <a:buNone/>
            </a:pPr>
            <a:r>
              <a:rPr lang="ro-RO" sz="2900" dirty="0" smtClean="0"/>
              <a:t>	</a:t>
            </a:r>
            <a:r>
              <a:rPr lang="vi-VN" sz="2900" dirty="0" smtClean="0"/>
              <a:t>Pentru </a:t>
            </a:r>
            <a:r>
              <a:rPr lang="vi-VN" sz="2900" dirty="0"/>
              <a:t>ca un sistem de permise negociabile să funcționeze este necesar să i </a:t>
            </a:r>
            <a:r>
              <a:rPr lang="vi-VN" sz="2900" dirty="0" smtClean="0"/>
              <a:t>se</a:t>
            </a:r>
            <a:r>
              <a:rPr lang="ro-RO" sz="2900" dirty="0" smtClean="0"/>
              <a:t> </a:t>
            </a:r>
            <a:r>
              <a:rPr lang="it-IT" sz="2900" dirty="0" smtClean="0"/>
              <a:t>stabilească </a:t>
            </a:r>
            <a:r>
              <a:rPr lang="it-IT" sz="2900" dirty="0"/>
              <a:t>limita geografică unde acționează.</a:t>
            </a:r>
            <a:endParaRPr lang="en-US" sz="2900" b="1" dirty="0"/>
          </a:p>
        </p:txBody>
      </p:sp>
    </p:spTree>
    <p:extLst>
      <p:ext uri="{BB962C8B-B14F-4D97-AF65-F5344CB8AC3E}">
        <p14:creationId xmlns:p14="http://schemas.microsoft.com/office/powerpoint/2010/main" val="888627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MECANISMELE DE PIAŢĂ ALE PROTECŢIEI</a:t>
            </a:r>
            <a:br>
              <a:rPr lang="en-US" sz="2800" b="1" dirty="0"/>
            </a:br>
            <a:r>
              <a:rPr lang="en-US" sz="2800" b="1" dirty="0"/>
              <a:t>MEDIULUI</a:t>
            </a:r>
            <a:endParaRPr lang="en-US" sz="2800" dirty="0"/>
          </a:p>
        </p:txBody>
      </p:sp>
      <p:sp>
        <p:nvSpPr>
          <p:cNvPr id="3" name="Content Placeholder 2"/>
          <p:cNvSpPr>
            <a:spLocks noGrp="1"/>
          </p:cNvSpPr>
          <p:nvPr>
            <p:ph idx="1"/>
          </p:nvPr>
        </p:nvSpPr>
        <p:spPr/>
        <p:txBody>
          <a:bodyPr>
            <a:normAutofit fontScale="70000" lnSpcReduction="20000"/>
          </a:bodyPr>
          <a:lstStyle/>
          <a:p>
            <a:pPr marL="68580" indent="0">
              <a:buNone/>
            </a:pPr>
            <a:r>
              <a:rPr lang="ro-RO" b="1" dirty="0" smtClean="0"/>
              <a:t>2. </a:t>
            </a:r>
            <a:r>
              <a:rPr lang="en-US" b="1" i="1" dirty="0" err="1"/>
              <a:t>Piaţa</a:t>
            </a:r>
            <a:r>
              <a:rPr lang="en-US" b="1" i="1" dirty="0"/>
              <a:t> </a:t>
            </a:r>
            <a:r>
              <a:rPr lang="en-US" b="1" i="1" dirty="0" err="1"/>
              <a:t>certificatelor</a:t>
            </a:r>
            <a:r>
              <a:rPr lang="en-US" b="1" i="1" dirty="0"/>
              <a:t> </a:t>
            </a:r>
            <a:r>
              <a:rPr lang="en-US" b="1" i="1" dirty="0" err="1" smtClean="0"/>
              <a:t>verzi</a:t>
            </a:r>
            <a:endParaRPr lang="ro-RO" b="1" i="1" dirty="0" smtClean="0"/>
          </a:p>
          <a:p>
            <a:pPr marL="68580" indent="0" algn="just">
              <a:buNone/>
            </a:pPr>
            <a:r>
              <a:rPr lang="ro-RO" b="1" dirty="0"/>
              <a:t>C</a:t>
            </a:r>
            <a:r>
              <a:rPr lang="pt-BR" b="1" dirty="0" smtClean="0"/>
              <a:t>ertificatul </a:t>
            </a:r>
            <a:r>
              <a:rPr lang="pt-BR" b="1" dirty="0"/>
              <a:t>verde este acel document care atestă o cantitate de </a:t>
            </a:r>
            <a:r>
              <a:rPr lang="pt-BR" b="1" dirty="0" smtClean="0"/>
              <a:t>1</a:t>
            </a:r>
            <a:r>
              <a:rPr lang="ro-RO" b="1" dirty="0" smtClean="0"/>
              <a:t> </a:t>
            </a:r>
            <a:r>
              <a:rPr lang="vi-VN" b="1" dirty="0" smtClean="0"/>
              <a:t>MWh </a:t>
            </a:r>
            <a:r>
              <a:rPr lang="vi-VN" b="1" dirty="0"/>
              <a:t>de energie electrică, produsă din surse regenerabile</a:t>
            </a:r>
            <a:r>
              <a:rPr lang="vi-VN" dirty="0" smtClean="0"/>
              <a:t>.</a:t>
            </a:r>
            <a:endParaRPr lang="ro-RO" dirty="0" smtClean="0"/>
          </a:p>
          <a:p>
            <a:pPr marL="68580" indent="0" algn="just">
              <a:buNone/>
            </a:pPr>
            <a:r>
              <a:rPr lang="en-US" dirty="0" err="1"/>
              <a:t>Valoarea</a:t>
            </a:r>
            <a:r>
              <a:rPr lang="en-US" dirty="0"/>
              <a:t> </a:t>
            </a:r>
            <a:r>
              <a:rPr lang="en-US" dirty="0" err="1" smtClean="0"/>
              <a:t>certificatului</a:t>
            </a:r>
            <a:r>
              <a:rPr lang="ro-RO" dirty="0" smtClean="0"/>
              <a:t> </a:t>
            </a:r>
            <a:r>
              <a:rPr lang="vi-VN" dirty="0" smtClean="0"/>
              <a:t>verde </a:t>
            </a:r>
            <a:r>
              <a:rPr lang="vi-VN" dirty="0"/>
              <a:t>se stabilește prin mecanisme de piață, după cum urmează :</a:t>
            </a:r>
          </a:p>
          <a:p>
            <a:pPr marL="68580" indent="0" algn="just">
              <a:buNone/>
            </a:pPr>
            <a:r>
              <a:rPr lang="vi-VN" dirty="0" smtClean="0"/>
              <a:t>- </a:t>
            </a:r>
            <a:r>
              <a:rPr lang="vi-VN" dirty="0"/>
              <a:t>piața contractelor bilaterale între producători și furnizori și</a:t>
            </a:r>
          </a:p>
          <a:p>
            <a:pPr marL="68580" indent="0" algn="just">
              <a:buNone/>
            </a:pPr>
            <a:r>
              <a:rPr lang="vi-VN" dirty="0"/>
              <a:t>- piața centralizată de certificate verzi, organizată și adminstrată de un operator</a:t>
            </a:r>
            <a:r>
              <a:rPr lang="vi-VN" dirty="0" smtClean="0"/>
              <a:t>,</a:t>
            </a:r>
            <a:r>
              <a:rPr lang="ro-RO" dirty="0" smtClean="0"/>
              <a:t> </a:t>
            </a:r>
            <a:r>
              <a:rPr lang="vi-VN" dirty="0" smtClean="0"/>
              <a:t>persoană </a:t>
            </a:r>
            <a:r>
              <a:rPr lang="vi-VN" dirty="0"/>
              <a:t>juridică, respectiv Operatorul Pieței de Certificate Verzi (OPCOM). </a:t>
            </a:r>
            <a:r>
              <a:rPr lang="vi-VN" dirty="0" smtClean="0"/>
              <a:t>Prețul</a:t>
            </a:r>
            <a:r>
              <a:rPr lang="ro-RO" dirty="0" smtClean="0"/>
              <a:t> </a:t>
            </a:r>
            <a:r>
              <a:rPr lang="vi-VN" dirty="0" smtClean="0"/>
              <a:t>certificatelor </a:t>
            </a:r>
            <a:r>
              <a:rPr lang="vi-VN" dirty="0"/>
              <a:t>verzi variază într-un interval [Pmin↔Pmax], stabilit prin Hotărâre </a:t>
            </a:r>
            <a:r>
              <a:rPr lang="vi-VN" dirty="0" smtClean="0"/>
              <a:t>de</a:t>
            </a:r>
            <a:r>
              <a:rPr lang="ro-RO" dirty="0" smtClean="0"/>
              <a:t> G</a:t>
            </a:r>
            <a:r>
              <a:rPr lang="vi-VN" dirty="0" smtClean="0"/>
              <a:t>uvern</a:t>
            </a:r>
            <a:r>
              <a:rPr lang="vi-VN" dirty="0"/>
              <a:t>. Prețul minim este impus pentru protecția producătorilor, iar prețul </a:t>
            </a:r>
            <a:r>
              <a:rPr lang="vi-VN" dirty="0" smtClean="0"/>
              <a:t>maxim</a:t>
            </a:r>
            <a:r>
              <a:rPr lang="ro-RO" dirty="0" smtClean="0"/>
              <a:t> </a:t>
            </a:r>
            <a:r>
              <a:rPr lang="en-US" dirty="0" err="1"/>
              <a:t>pentru</a:t>
            </a:r>
            <a:r>
              <a:rPr lang="en-US" dirty="0"/>
              <a:t> </a:t>
            </a:r>
            <a:r>
              <a:rPr lang="en-US" dirty="0" err="1"/>
              <a:t>protecția</a:t>
            </a:r>
            <a:r>
              <a:rPr lang="en-US" dirty="0"/>
              <a:t> </a:t>
            </a:r>
            <a:r>
              <a:rPr lang="en-US" dirty="0" err="1"/>
              <a:t>consumatorilor</a:t>
            </a:r>
            <a:r>
              <a:rPr lang="en-US" dirty="0"/>
              <a:t>.</a:t>
            </a:r>
            <a:endParaRPr lang="en-US" b="1" dirty="0"/>
          </a:p>
        </p:txBody>
      </p:sp>
    </p:spTree>
    <p:extLst>
      <p:ext uri="{BB962C8B-B14F-4D97-AF65-F5344CB8AC3E}">
        <p14:creationId xmlns:p14="http://schemas.microsoft.com/office/powerpoint/2010/main" val="32908739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CHELTUIELILE PENTRU MEDIU</a:t>
            </a:r>
            <a:endParaRPr lang="en-US" dirty="0"/>
          </a:p>
        </p:txBody>
      </p:sp>
      <p:sp>
        <p:nvSpPr>
          <p:cNvPr id="3" name="Content Placeholder 2"/>
          <p:cNvSpPr>
            <a:spLocks noGrp="1"/>
          </p:cNvSpPr>
          <p:nvPr>
            <p:ph idx="1"/>
          </p:nvPr>
        </p:nvSpPr>
        <p:spPr/>
        <p:txBody>
          <a:bodyPr>
            <a:normAutofit lnSpcReduction="10000"/>
          </a:bodyPr>
          <a:lstStyle/>
          <a:p>
            <a:pPr algn="just"/>
            <a:r>
              <a:rPr lang="vi-VN" dirty="0"/>
              <a:t>Cheltuielile pentru protecţia mediului reprezintă măsura economică a răspunsului dat de societate pentru abordarea problemelor generate de starea mediului într-o anumită etapă. Acestea includ cheltuielile efectuate pentru desfăşurarea activităţilor de supraveghere şi protecţie a mediului şi pe cele care se referă la prevenirea sau repararea pagubelor aduse acestuia. </a:t>
            </a:r>
            <a:endParaRPr lang="en-US" dirty="0"/>
          </a:p>
        </p:txBody>
      </p:sp>
    </p:spTree>
    <p:extLst>
      <p:ext uri="{BB962C8B-B14F-4D97-AF65-F5344CB8AC3E}">
        <p14:creationId xmlns:p14="http://schemas.microsoft.com/office/powerpoint/2010/main" val="9415557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CHELTUIELILE PENTRU MEDIU</a:t>
            </a:r>
          </a:p>
        </p:txBody>
      </p:sp>
      <p:sp>
        <p:nvSpPr>
          <p:cNvPr id="3" name="Content Placeholder 2"/>
          <p:cNvSpPr>
            <a:spLocks noGrp="1"/>
          </p:cNvSpPr>
          <p:nvPr>
            <p:ph idx="1"/>
          </p:nvPr>
        </p:nvSpPr>
        <p:spPr/>
        <p:txBody>
          <a:bodyPr>
            <a:normAutofit/>
          </a:bodyPr>
          <a:lstStyle/>
          <a:p>
            <a:pPr marL="53975" indent="15875" algn="just"/>
            <a:r>
              <a:rPr lang="vi-VN" dirty="0"/>
              <a:t>Volumul şi structura cheltuielilor </a:t>
            </a:r>
            <a:r>
              <a:rPr lang="vi-VN" dirty="0" smtClean="0"/>
              <a:t>cu</a:t>
            </a:r>
            <a:r>
              <a:rPr lang="en-US" dirty="0" smtClean="0"/>
              <a:t> </a:t>
            </a:r>
            <a:r>
              <a:rPr lang="vi-VN" dirty="0" smtClean="0"/>
              <a:t>protecţia </a:t>
            </a:r>
            <a:r>
              <a:rPr lang="vi-VN" dirty="0"/>
              <a:t>mediului diferă de la o ţară </a:t>
            </a:r>
            <a:r>
              <a:rPr lang="vi-VN" dirty="0" smtClean="0"/>
              <a:t>la</a:t>
            </a:r>
            <a:r>
              <a:rPr lang="en-US" dirty="0" smtClean="0"/>
              <a:t> </a:t>
            </a:r>
            <a:r>
              <a:rPr lang="vi-VN" dirty="0" smtClean="0"/>
              <a:t>alta</a:t>
            </a:r>
            <a:r>
              <a:rPr lang="vi-VN" dirty="0"/>
              <a:t>, chiar de la o regiune la alta în interiorul aceleeaşi ţări, în funcţie de </a:t>
            </a:r>
            <a:r>
              <a:rPr lang="vi-VN" dirty="0" smtClean="0"/>
              <a:t>potenţialul</a:t>
            </a:r>
            <a:r>
              <a:rPr lang="en-US" dirty="0" smtClean="0"/>
              <a:t> </a:t>
            </a:r>
            <a:r>
              <a:rPr lang="vi-VN" dirty="0" smtClean="0"/>
              <a:t>economic </a:t>
            </a:r>
            <a:r>
              <a:rPr lang="vi-VN" dirty="0"/>
              <a:t>şi structura sectorială a economiei naţionale, pe de o parte şi de </a:t>
            </a:r>
            <a:r>
              <a:rPr lang="vi-VN" dirty="0" smtClean="0"/>
              <a:t>priorităţile</a:t>
            </a:r>
            <a:r>
              <a:rPr lang="en-US" dirty="0" smtClean="0"/>
              <a:t> </a:t>
            </a:r>
            <a:r>
              <a:rPr lang="pt-BR" dirty="0" smtClean="0"/>
              <a:t>mediului</a:t>
            </a:r>
            <a:r>
              <a:rPr lang="pt-BR" dirty="0"/>
              <a:t>, pe de altă parte.</a:t>
            </a:r>
            <a:endParaRPr lang="en-US" dirty="0"/>
          </a:p>
        </p:txBody>
      </p:sp>
    </p:spTree>
    <p:extLst>
      <p:ext uri="{BB962C8B-B14F-4D97-AF65-F5344CB8AC3E}">
        <p14:creationId xmlns:p14="http://schemas.microsoft.com/office/powerpoint/2010/main" val="20322587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CHELTUIELILE PENTRU MEDIU</a:t>
            </a:r>
          </a:p>
        </p:txBody>
      </p:sp>
      <p:sp>
        <p:nvSpPr>
          <p:cNvPr id="3" name="Content Placeholder 2"/>
          <p:cNvSpPr>
            <a:spLocks noGrp="1"/>
          </p:cNvSpPr>
          <p:nvPr>
            <p:ph idx="1"/>
          </p:nvPr>
        </p:nvSpPr>
        <p:spPr/>
        <p:txBody>
          <a:bodyPr/>
          <a:lstStyle/>
          <a:p>
            <a:pPr algn="just"/>
            <a:r>
              <a:rPr lang="en-US" dirty="0"/>
              <a:t>Din </a:t>
            </a:r>
            <a:r>
              <a:rPr lang="en-US" dirty="0" err="1"/>
              <a:t>punct</a:t>
            </a:r>
            <a:r>
              <a:rPr lang="en-US" dirty="0"/>
              <a:t> de </a:t>
            </a:r>
            <a:r>
              <a:rPr lang="en-US" dirty="0" err="1"/>
              <a:t>vedere</a:t>
            </a:r>
            <a:r>
              <a:rPr lang="en-US" dirty="0"/>
              <a:t> structural, </a:t>
            </a:r>
            <a:r>
              <a:rPr lang="en-US" dirty="0" err="1"/>
              <a:t>cheltuielile</a:t>
            </a:r>
            <a:r>
              <a:rPr lang="en-US" dirty="0"/>
              <a:t> cu </a:t>
            </a:r>
            <a:r>
              <a:rPr lang="en-US" dirty="0" err="1"/>
              <a:t>protecţia</a:t>
            </a:r>
            <a:r>
              <a:rPr lang="en-US" dirty="0"/>
              <a:t> </a:t>
            </a:r>
            <a:r>
              <a:rPr lang="en-US" dirty="0" err="1"/>
              <a:t>mediului</a:t>
            </a:r>
            <a:r>
              <a:rPr lang="en-US" dirty="0"/>
              <a:t> se </a:t>
            </a:r>
            <a:r>
              <a:rPr lang="en-US" dirty="0" err="1"/>
              <a:t>împart</a:t>
            </a:r>
            <a:r>
              <a:rPr lang="en-US" dirty="0"/>
              <a:t> </a:t>
            </a:r>
            <a:r>
              <a:rPr lang="en-US" dirty="0" err="1"/>
              <a:t>în</a:t>
            </a:r>
            <a:r>
              <a:rPr lang="en-US" dirty="0"/>
              <a:t> </a:t>
            </a:r>
            <a:r>
              <a:rPr lang="en-US" dirty="0" err="1"/>
              <a:t>două</a:t>
            </a:r>
            <a:r>
              <a:rPr lang="en-US" dirty="0"/>
              <a:t> </a:t>
            </a:r>
            <a:r>
              <a:rPr lang="en-US" dirty="0" err="1"/>
              <a:t>categorii</a:t>
            </a:r>
            <a:r>
              <a:rPr lang="en-US" dirty="0"/>
              <a:t>:   </a:t>
            </a:r>
            <a:endParaRPr lang="en-US" dirty="0" smtClean="0"/>
          </a:p>
          <a:p>
            <a:pPr marL="68580" indent="0" algn="just">
              <a:buNone/>
            </a:pPr>
            <a:r>
              <a:rPr lang="en-US" dirty="0" smtClean="0"/>
              <a:t> </a:t>
            </a:r>
            <a:endParaRPr lang="en-US" dirty="0"/>
          </a:p>
          <a:p>
            <a:pPr marL="68580" indent="0">
              <a:buNone/>
            </a:pPr>
            <a:r>
              <a:rPr lang="en-US" b="1" dirty="0" smtClean="0"/>
              <a:t>                    A</a:t>
            </a:r>
            <a:r>
              <a:rPr lang="en-US" b="1" dirty="0"/>
              <a:t>. </a:t>
            </a:r>
            <a:r>
              <a:rPr lang="en-US" b="1" dirty="0" err="1"/>
              <a:t>cheltuieli</a:t>
            </a:r>
            <a:r>
              <a:rPr lang="en-US" b="1" dirty="0"/>
              <a:t> </a:t>
            </a:r>
            <a:r>
              <a:rPr lang="en-US" b="1" dirty="0" err="1"/>
              <a:t>curente</a:t>
            </a:r>
            <a:r>
              <a:rPr lang="en-US" b="1" dirty="0" smtClean="0"/>
              <a:t>;</a:t>
            </a:r>
            <a:endParaRPr lang="en-US" dirty="0"/>
          </a:p>
          <a:p>
            <a:pPr marL="68580" indent="0">
              <a:buNone/>
            </a:pPr>
            <a:r>
              <a:rPr lang="en-US" b="1" dirty="0"/>
              <a:t>		B. </a:t>
            </a:r>
            <a:r>
              <a:rPr lang="en-US" b="1" dirty="0" err="1"/>
              <a:t>cheltuieli</a:t>
            </a:r>
            <a:r>
              <a:rPr lang="en-US" b="1" dirty="0"/>
              <a:t> de </a:t>
            </a:r>
            <a:r>
              <a:rPr lang="en-US" b="1" dirty="0" err="1"/>
              <a:t>investiţii</a:t>
            </a:r>
            <a:r>
              <a:rPr lang="en-US" b="1" dirty="0"/>
              <a:t>.</a:t>
            </a:r>
            <a:endParaRPr lang="en-US" dirty="0"/>
          </a:p>
          <a:p>
            <a:endParaRPr lang="en-US" dirty="0"/>
          </a:p>
        </p:txBody>
      </p:sp>
    </p:spTree>
    <p:extLst>
      <p:ext uri="{BB962C8B-B14F-4D97-AF65-F5344CB8AC3E}">
        <p14:creationId xmlns:p14="http://schemas.microsoft.com/office/powerpoint/2010/main" val="35774216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CHELTUIELILE PENTRU MEDIU</a:t>
            </a:r>
          </a:p>
        </p:txBody>
      </p:sp>
      <p:sp>
        <p:nvSpPr>
          <p:cNvPr id="3" name="Content Placeholder 2"/>
          <p:cNvSpPr>
            <a:spLocks noGrp="1"/>
          </p:cNvSpPr>
          <p:nvPr>
            <p:ph idx="1"/>
          </p:nvPr>
        </p:nvSpPr>
        <p:spPr/>
        <p:txBody>
          <a:bodyPr>
            <a:normAutofit fontScale="85000" lnSpcReduction="10000"/>
          </a:bodyPr>
          <a:lstStyle/>
          <a:p>
            <a:pPr algn="just"/>
            <a:r>
              <a:rPr lang="en-US" sz="2100" b="1" dirty="0"/>
              <a:t>A</a:t>
            </a:r>
            <a:r>
              <a:rPr lang="en-US" sz="2100" b="1" dirty="0">
                <a:latin typeface="Arial" pitchFamily="34" charset="0"/>
                <a:cs typeface="Arial" pitchFamily="34" charset="0"/>
              </a:rPr>
              <a:t>. </a:t>
            </a:r>
            <a:r>
              <a:rPr lang="en-US" sz="2000" b="1" dirty="0" err="1">
                <a:latin typeface="Arial" pitchFamily="34" charset="0"/>
                <a:cs typeface="Arial" pitchFamily="34" charset="0"/>
              </a:rPr>
              <a:t>Cheltuielile</a:t>
            </a:r>
            <a:r>
              <a:rPr lang="en-US" sz="2000" b="1" dirty="0">
                <a:latin typeface="Arial" pitchFamily="34" charset="0"/>
                <a:cs typeface="Arial" pitchFamily="34" charset="0"/>
              </a:rPr>
              <a:t> </a:t>
            </a:r>
            <a:r>
              <a:rPr lang="en-US" sz="2000" b="1" dirty="0" err="1">
                <a:latin typeface="Arial" pitchFamily="34" charset="0"/>
                <a:cs typeface="Arial" pitchFamily="34" charset="0"/>
              </a:rPr>
              <a:t>curente</a:t>
            </a:r>
            <a:r>
              <a:rPr lang="en-US" sz="2000" dirty="0">
                <a:latin typeface="Arial" pitchFamily="34" charset="0"/>
                <a:cs typeface="Arial" pitchFamily="34" charset="0"/>
              </a:rPr>
              <a:t> cu </a:t>
            </a:r>
            <a:r>
              <a:rPr lang="en-US" sz="2000" dirty="0" err="1">
                <a:latin typeface="Arial" pitchFamily="34" charset="0"/>
                <a:cs typeface="Arial" pitchFamily="34" charset="0"/>
              </a:rPr>
              <a:t>protecţia</a:t>
            </a:r>
            <a:r>
              <a:rPr lang="en-US" sz="2000" dirty="0">
                <a:latin typeface="Arial" pitchFamily="34" charset="0"/>
                <a:cs typeface="Arial" pitchFamily="34" charset="0"/>
              </a:rPr>
              <a:t> </a:t>
            </a:r>
            <a:r>
              <a:rPr lang="en-US" sz="2000" dirty="0" err="1">
                <a:latin typeface="Arial" pitchFamily="34" charset="0"/>
                <a:cs typeface="Arial" pitchFamily="34" charset="0"/>
              </a:rPr>
              <a:t>mediului</a:t>
            </a:r>
            <a:r>
              <a:rPr lang="en-US" sz="2000" dirty="0">
                <a:latin typeface="Arial" pitchFamily="34" charset="0"/>
                <a:cs typeface="Arial" pitchFamily="34" charset="0"/>
              </a:rPr>
              <a:t> </a:t>
            </a:r>
            <a:r>
              <a:rPr lang="en-US" sz="2000" dirty="0" err="1">
                <a:latin typeface="Arial" pitchFamily="34" charset="0"/>
                <a:cs typeface="Arial" pitchFamily="34" charset="0"/>
              </a:rPr>
              <a:t>cuprind</a:t>
            </a:r>
            <a:r>
              <a:rPr lang="en-US" sz="2000" dirty="0">
                <a:latin typeface="Arial" pitchFamily="34" charset="0"/>
                <a:cs typeface="Arial" pitchFamily="34" charset="0"/>
              </a:rPr>
              <a:t>: </a:t>
            </a:r>
          </a:p>
          <a:p>
            <a:pPr marL="68580" indent="0" algn="just">
              <a:buNone/>
            </a:pPr>
            <a:r>
              <a:rPr lang="en-US" sz="2000" dirty="0" smtClean="0">
                <a:latin typeface="Arial" pitchFamily="34" charset="0"/>
                <a:cs typeface="Arial" pitchFamily="34" charset="0"/>
              </a:rPr>
              <a:t>            1</a:t>
            </a:r>
            <a:r>
              <a:rPr lang="en-US" sz="2000" dirty="0">
                <a:latin typeface="Arial" pitchFamily="34" charset="0"/>
                <a:cs typeface="Arial" pitchFamily="34" charset="0"/>
              </a:rPr>
              <a:t>. </a:t>
            </a:r>
            <a:r>
              <a:rPr lang="en-US" sz="2000" dirty="0" err="1">
                <a:latin typeface="Arial" pitchFamily="34" charset="0"/>
                <a:cs typeface="Arial" pitchFamily="34" charset="0"/>
              </a:rPr>
              <a:t>Cheltuielile</a:t>
            </a:r>
            <a:r>
              <a:rPr lang="en-US" sz="2000" dirty="0">
                <a:latin typeface="Arial" pitchFamily="34" charset="0"/>
                <a:cs typeface="Arial" pitchFamily="34" charset="0"/>
              </a:rPr>
              <a:t> </a:t>
            </a:r>
            <a:r>
              <a:rPr lang="en-US" sz="2000" dirty="0" err="1">
                <a:latin typeface="Arial" pitchFamily="34" charset="0"/>
                <a:cs typeface="Arial" pitchFamily="34" charset="0"/>
              </a:rPr>
              <a:t>pentru</a:t>
            </a:r>
            <a:r>
              <a:rPr lang="en-US" sz="2000" dirty="0">
                <a:latin typeface="Arial" pitchFamily="34" charset="0"/>
                <a:cs typeface="Arial" pitchFamily="34" charset="0"/>
              </a:rPr>
              <a:t> </a:t>
            </a:r>
            <a:r>
              <a:rPr lang="en-US" sz="2000" dirty="0" err="1">
                <a:latin typeface="Arial" pitchFamily="34" charset="0"/>
                <a:cs typeface="Arial" pitchFamily="34" charset="0"/>
              </a:rPr>
              <a:t>epurarea</a:t>
            </a:r>
            <a:r>
              <a:rPr lang="en-US" sz="2000" dirty="0">
                <a:latin typeface="Arial" pitchFamily="34" charset="0"/>
                <a:cs typeface="Arial" pitchFamily="34" charset="0"/>
              </a:rPr>
              <a:t> (</a:t>
            </a:r>
            <a:r>
              <a:rPr lang="en-US" sz="2000" dirty="0" err="1">
                <a:latin typeface="Arial" pitchFamily="34" charset="0"/>
                <a:cs typeface="Arial" pitchFamily="34" charset="0"/>
              </a:rPr>
              <a:t>neutralizarea</a:t>
            </a:r>
            <a:r>
              <a:rPr lang="en-US" sz="2000" dirty="0">
                <a:latin typeface="Arial" pitchFamily="34" charset="0"/>
                <a:cs typeface="Arial" pitchFamily="34" charset="0"/>
              </a:rPr>
              <a:t> </a:t>
            </a:r>
            <a:r>
              <a:rPr lang="en-US" sz="2000" dirty="0" err="1">
                <a:latin typeface="Arial" pitchFamily="34" charset="0"/>
                <a:cs typeface="Arial" pitchFamily="34" charset="0"/>
              </a:rPr>
              <a:t>sau</a:t>
            </a:r>
            <a:r>
              <a:rPr lang="en-US" sz="2000" dirty="0">
                <a:latin typeface="Arial" pitchFamily="34" charset="0"/>
                <a:cs typeface="Arial" pitchFamily="34" charset="0"/>
              </a:rPr>
              <a:t> </a:t>
            </a:r>
            <a:r>
              <a:rPr lang="en-US" sz="2000" dirty="0" err="1">
                <a:latin typeface="Arial" pitchFamily="34" charset="0"/>
                <a:cs typeface="Arial" pitchFamily="34" charset="0"/>
              </a:rPr>
              <a:t>tratarea</a:t>
            </a:r>
            <a:r>
              <a:rPr lang="en-US" sz="2000" dirty="0">
                <a:latin typeface="Arial" pitchFamily="34" charset="0"/>
                <a:cs typeface="Arial" pitchFamily="34" charset="0"/>
              </a:rPr>
              <a:t>) </a:t>
            </a:r>
            <a:r>
              <a:rPr lang="en-US" sz="2000" dirty="0" err="1">
                <a:latin typeface="Arial" pitchFamily="34" charset="0"/>
                <a:cs typeface="Arial" pitchFamily="34" charset="0"/>
              </a:rPr>
              <a:t>poluanţilor</a:t>
            </a:r>
            <a:r>
              <a:rPr lang="en-US" sz="2000" dirty="0">
                <a:latin typeface="Arial" pitchFamily="34" charset="0"/>
                <a:cs typeface="Arial" pitchFamily="34" charset="0"/>
              </a:rPr>
              <a:t>;</a:t>
            </a:r>
          </a:p>
          <a:p>
            <a:pPr marL="68580" indent="0" algn="just">
              <a:buNone/>
            </a:pPr>
            <a:r>
              <a:rPr lang="en-US" sz="2000" dirty="0" smtClean="0">
                <a:latin typeface="Arial" pitchFamily="34" charset="0"/>
                <a:cs typeface="Arial" pitchFamily="34" charset="0"/>
              </a:rPr>
              <a:t>            2</a:t>
            </a:r>
            <a:r>
              <a:rPr lang="en-US" sz="2000" dirty="0">
                <a:latin typeface="Arial" pitchFamily="34" charset="0"/>
                <a:cs typeface="Arial" pitchFamily="34" charset="0"/>
              </a:rPr>
              <a:t>. </a:t>
            </a:r>
            <a:r>
              <a:rPr lang="en-US" sz="2000" dirty="0" err="1">
                <a:latin typeface="Arial" pitchFamily="34" charset="0"/>
                <a:cs typeface="Arial" pitchFamily="34" charset="0"/>
              </a:rPr>
              <a:t>Cheltuieli</a:t>
            </a:r>
            <a:r>
              <a:rPr lang="en-US" sz="2000" dirty="0">
                <a:latin typeface="Arial" pitchFamily="34" charset="0"/>
                <a:cs typeface="Arial" pitchFamily="34" charset="0"/>
              </a:rPr>
              <a:t> </a:t>
            </a:r>
            <a:r>
              <a:rPr lang="en-US" sz="2000" dirty="0" err="1">
                <a:latin typeface="Arial" pitchFamily="34" charset="0"/>
                <a:cs typeface="Arial" pitchFamily="34" charset="0"/>
              </a:rPr>
              <a:t>pentru</a:t>
            </a:r>
            <a:r>
              <a:rPr lang="en-US" sz="2000" dirty="0">
                <a:latin typeface="Arial" pitchFamily="34" charset="0"/>
                <a:cs typeface="Arial" pitchFamily="34" charset="0"/>
              </a:rPr>
              <a:t> </a:t>
            </a:r>
            <a:r>
              <a:rPr lang="en-US" sz="2000" dirty="0" err="1">
                <a:latin typeface="Arial" pitchFamily="34" charset="0"/>
                <a:cs typeface="Arial" pitchFamily="34" charset="0"/>
              </a:rPr>
              <a:t>controlul</a:t>
            </a:r>
            <a:r>
              <a:rPr lang="en-US" sz="2000" dirty="0">
                <a:latin typeface="Arial" pitchFamily="34" charset="0"/>
                <a:cs typeface="Arial" pitchFamily="34" charset="0"/>
              </a:rPr>
              <a:t> </a:t>
            </a:r>
            <a:r>
              <a:rPr lang="en-US" sz="2000" dirty="0" err="1">
                <a:latin typeface="Arial" pitchFamily="34" charset="0"/>
                <a:cs typeface="Arial" pitchFamily="34" charset="0"/>
              </a:rPr>
              <a:t>şi</a:t>
            </a:r>
            <a:r>
              <a:rPr lang="en-US" sz="2000" dirty="0">
                <a:latin typeface="Arial" pitchFamily="34" charset="0"/>
                <a:cs typeface="Arial" pitchFamily="34" charset="0"/>
              </a:rPr>
              <a:t> </a:t>
            </a:r>
            <a:r>
              <a:rPr lang="en-US" sz="2000" dirty="0" err="1">
                <a:latin typeface="Arial" pitchFamily="34" charset="0"/>
                <a:cs typeface="Arial" pitchFamily="34" charset="0"/>
              </a:rPr>
              <a:t>expertizele</a:t>
            </a:r>
            <a:r>
              <a:rPr lang="en-US" sz="2000" dirty="0">
                <a:latin typeface="Arial" pitchFamily="34" charset="0"/>
                <a:cs typeface="Arial" pitchFamily="34" charset="0"/>
              </a:rPr>
              <a:t> </a:t>
            </a:r>
            <a:r>
              <a:rPr lang="en-US" sz="2000" dirty="0" err="1">
                <a:latin typeface="Arial" pitchFamily="34" charset="0"/>
                <a:cs typeface="Arial" pitchFamily="34" charset="0"/>
              </a:rPr>
              <a:t>privind</a:t>
            </a:r>
            <a:r>
              <a:rPr lang="en-US" sz="2000" dirty="0">
                <a:latin typeface="Arial" pitchFamily="34" charset="0"/>
                <a:cs typeface="Arial" pitchFamily="34" charset="0"/>
              </a:rPr>
              <a:t> </a:t>
            </a:r>
            <a:r>
              <a:rPr lang="en-US" sz="2000" dirty="0" err="1">
                <a:latin typeface="Arial" pitchFamily="34" charset="0"/>
                <a:cs typeface="Arial" pitchFamily="34" charset="0"/>
              </a:rPr>
              <a:t>gradul</a:t>
            </a:r>
            <a:r>
              <a:rPr lang="en-US" sz="2000" dirty="0">
                <a:latin typeface="Arial" pitchFamily="34" charset="0"/>
                <a:cs typeface="Arial" pitchFamily="34" charset="0"/>
              </a:rPr>
              <a:t> de </a:t>
            </a:r>
            <a:r>
              <a:rPr lang="en-US" sz="2000" dirty="0" err="1">
                <a:latin typeface="Arial" pitchFamily="34" charset="0"/>
                <a:cs typeface="Arial" pitchFamily="34" charset="0"/>
              </a:rPr>
              <a:t>poluare</a:t>
            </a:r>
            <a:r>
              <a:rPr lang="en-US" sz="2000" dirty="0">
                <a:latin typeface="Arial" pitchFamily="34" charset="0"/>
                <a:cs typeface="Arial" pitchFamily="34" charset="0"/>
              </a:rPr>
              <a:t>;</a:t>
            </a:r>
          </a:p>
          <a:p>
            <a:pPr marL="68580" indent="0" algn="just">
              <a:buNone/>
            </a:pPr>
            <a:r>
              <a:rPr lang="en-US" sz="2000" dirty="0" smtClean="0">
                <a:latin typeface="Arial" pitchFamily="34" charset="0"/>
                <a:cs typeface="Arial" pitchFamily="34" charset="0"/>
              </a:rPr>
              <a:t>            3</a:t>
            </a:r>
            <a:r>
              <a:rPr lang="en-US" sz="2000" dirty="0">
                <a:latin typeface="Arial" pitchFamily="34" charset="0"/>
                <a:cs typeface="Arial" pitchFamily="34" charset="0"/>
              </a:rPr>
              <a:t>. </a:t>
            </a:r>
            <a:r>
              <a:rPr lang="en-US" sz="2000" dirty="0" err="1">
                <a:latin typeface="Arial" pitchFamily="34" charset="0"/>
                <a:cs typeface="Arial" pitchFamily="34" charset="0"/>
              </a:rPr>
              <a:t>Cheltuielile</a:t>
            </a:r>
            <a:r>
              <a:rPr lang="en-US" sz="2000" dirty="0">
                <a:latin typeface="Arial" pitchFamily="34" charset="0"/>
                <a:cs typeface="Arial" pitchFamily="34" charset="0"/>
              </a:rPr>
              <a:t> </a:t>
            </a:r>
            <a:r>
              <a:rPr lang="en-US" sz="2000" dirty="0" err="1">
                <a:latin typeface="Arial" pitchFamily="34" charset="0"/>
                <a:cs typeface="Arial" pitchFamily="34" charset="0"/>
              </a:rPr>
              <a:t>pentru</a:t>
            </a:r>
            <a:r>
              <a:rPr lang="en-US" sz="2000" dirty="0">
                <a:latin typeface="Arial" pitchFamily="34" charset="0"/>
                <a:cs typeface="Arial" pitchFamily="34" charset="0"/>
              </a:rPr>
              <a:t> </a:t>
            </a:r>
            <a:r>
              <a:rPr lang="en-US" sz="2000" dirty="0" err="1">
                <a:latin typeface="Arial" pitchFamily="34" charset="0"/>
                <a:cs typeface="Arial" pitchFamily="34" charset="0"/>
              </a:rPr>
              <a:t>transportul</a:t>
            </a:r>
            <a:r>
              <a:rPr lang="en-US" sz="2000" dirty="0">
                <a:latin typeface="Arial" pitchFamily="34" charset="0"/>
                <a:cs typeface="Arial" pitchFamily="34" charset="0"/>
              </a:rPr>
              <a:t> </a:t>
            </a:r>
            <a:r>
              <a:rPr lang="en-US" sz="2000" dirty="0" err="1">
                <a:latin typeface="Arial" pitchFamily="34" charset="0"/>
                <a:cs typeface="Arial" pitchFamily="34" charset="0"/>
              </a:rPr>
              <a:t>şi</a:t>
            </a:r>
            <a:r>
              <a:rPr lang="en-US" sz="2000" dirty="0">
                <a:latin typeface="Arial" pitchFamily="34" charset="0"/>
                <a:cs typeface="Arial" pitchFamily="34" charset="0"/>
              </a:rPr>
              <a:t> </a:t>
            </a:r>
            <a:r>
              <a:rPr lang="en-US" sz="2000" dirty="0" err="1">
                <a:latin typeface="Arial" pitchFamily="34" charset="0"/>
                <a:cs typeface="Arial" pitchFamily="34" charset="0"/>
              </a:rPr>
              <a:t>depozitarea</a:t>
            </a:r>
            <a:r>
              <a:rPr lang="en-US" sz="2000" dirty="0">
                <a:latin typeface="Arial" pitchFamily="34" charset="0"/>
                <a:cs typeface="Arial" pitchFamily="34" charset="0"/>
              </a:rPr>
              <a:t> </a:t>
            </a:r>
            <a:r>
              <a:rPr lang="en-US" sz="2000" dirty="0" err="1">
                <a:latin typeface="Arial" pitchFamily="34" charset="0"/>
                <a:cs typeface="Arial" pitchFamily="34" charset="0"/>
              </a:rPr>
              <a:t>reziduurilor</a:t>
            </a:r>
            <a:r>
              <a:rPr lang="en-US" sz="2000" dirty="0">
                <a:latin typeface="Arial" pitchFamily="34" charset="0"/>
                <a:cs typeface="Arial" pitchFamily="34" charset="0"/>
              </a:rPr>
              <a:t>;</a:t>
            </a:r>
          </a:p>
          <a:p>
            <a:pPr marL="68580" indent="0" algn="just">
              <a:buNone/>
            </a:pPr>
            <a:r>
              <a:rPr lang="en-US" sz="2000" dirty="0" smtClean="0">
                <a:latin typeface="Arial" pitchFamily="34" charset="0"/>
                <a:cs typeface="Arial" pitchFamily="34" charset="0"/>
              </a:rPr>
              <a:t>            4</a:t>
            </a:r>
            <a:r>
              <a:rPr lang="en-US" sz="2000" dirty="0">
                <a:latin typeface="Arial" pitchFamily="34" charset="0"/>
                <a:cs typeface="Arial" pitchFamily="34" charset="0"/>
              </a:rPr>
              <a:t>. </a:t>
            </a:r>
            <a:r>
              <a:rPr lang="en-US" sz="2000" dirty="0" err="1">
                <a:latin typeface="Arial" pitchFamily="34" charset="0"/>
                <a:cs typeface="Arial" pitchFamily="34" charset="0"/>
              </a:rPr>
              <a:t>Cheltuielile</a:t>
            </a:r>
            <a:r>
              <a:rPr lang="en-US" sz="2000" dirty="0">
                <a:latin typeface="Arial" pitchFamily="34" charset="0"/>
                <a:cs typeface="Arial" pitchFamily="34" charset="0"/>
              </a:rPr>
              <a:t> </a:t>
            </a:r>
            <a:r>
              <a:rPr lang="en-US" sz="2000" dirty="0" err="1">
                <a:latin typeface="Arial" pitchFamily="34" charset="0"/>
                <a:cs typeface="Arial" pitchFamily="34" charset="0"/>
              </a:rPr>
              <a:t>pentru</a:t>
            </a:r>
            <a:r>
              <a:rPr lang="en-US" sz="2000" dirty="0">
                <a:latin typeface="Arial" pitchFamily="34" charset="0"/>
                <a:cs typeface="Arial" pitchFamily="34" charset="0"/>
              </a:rPr>
              <a:t> </a:t>
            </a:r>
            <a:r>
              <a:rPr lang="en-US" sz="2000" dirty="0" err="1">
                <a:latin typeface="Arial" pitchFamily="34" charset="0"/>
                <a:cs typeface="Arial" pitchFamily="34" charset="0"/>
              </a:rPr>
              <a:t>recuperarea</a:t>
            </a:r>
            <a:r>
              <a:rPr lang="en-US" sz="2000" dirty="0">
                <a:latin typeface="Arial" pitchFamily="34" charset="0"/>
                <a:cs typeface="Arial" pitchFamily="34" charset="0"/>
              </a:rPr>
              <a:t> </a:t>
            </a:r>
            <a:r>
              <a:rPr lang="en-US" sz="2000" dirty="0" err="1">
                <a:latin typeface="Arial" pitchFamily="34" charset="0"/>
                <a:cs typeface="Arial" pitchFamily="34" charset="0"/>
              </a:rPr>
              <a:t>şi</a:t>
            </a:r>
            <a:r>
              <a:rPr lang="en-US" sz="2000" dirty="0">
                <a:latin typeface="Arial" pitchFamily="34" charset="0"/>
                <a:cs typeface="Arial" pitchFamily="34" charset="0"/>
              </a:rPr>
              <a:t> </a:t>
            </a:r>
            <a:r>
              <a:rPr lang="en-US" sz="2000" dirty="0" err="1">
                <a:latin typeface="Arial" pitchFamily="34" charset="0"/>
                <a:cs typeface="Arial" pitchFamily="34" charset="0"/>
              </a:rPr>
              <a:t>valorificarea</a:t>
            </a:r>
            <a:r>
              <a:rPr lang="en-US" sz="2000" dirty="0">
                <a:latin typeface="Arial" pitchFamily="34" charset="0"/>
                <a:cs typeface="Arial" pitchFamily="34" charset="0"/>
              </a:rPr>
              <a:t> </a:t>
            </a:r>
            <a:r>
              <a:rPr lang="en-US" sz="2000" dirty="0" err="1">
                <a:latin typeface="Arial" pitchFamily="34" charset="0"/>
                <a:cs typeface="Arial" pitchFamily="34" charset="0"/>
              </a:rPr>
              <a:t>deșeurilor</a:t>
            </a:r>
            <a:r>
              <a:rPr lang="en-US" sz="2000" dirty="0">
                <a:latin typeface="Arial" pitchFamily="34" charset="0"/>
                <a:cs typeface="Arial" pitchFamily="34" charset="0"/>
              </a:rPr>
              <a:t> </a:t>
            </a:r>
            <a:r>
              <a:rPr lang="en-US" sz="2000" dirty="0" err="1">
                <a:latin typeface="Arial" pitchFamily="34" charset="0"/>
                <a:cs typeface="Arial" pitchFamily="34" charset="0"/>
              </a:rPr>
              <a:t>şi</a:t>
            </a:r>
            <a:r>
              <a:rPr lang="en-US" sz="2000" dirty="0">
                <a:latin typeface="Arial" pitchFamily="34" charset="0"/>
                <a:cs typeface="Arial" pitchFamily="34" charset="0"/>
              </a:rPr>
              <a:t> a </a:t>
            </a:r>
            <a:r>
              <a:rPr lang="en-US" sz="2000" dirty="0" err="1">
                <a:latin typeface="Arial" pitchFamily="34" charset="0"/>
                <a:cs typeface="Arial" pitchFamily="34" charset="0"/>
              </a:rPr>
              <a:t>reziduurilor</a:t>
            </a:r>
            <a:r>
              <a:rPr lang="en-US" sz="2000" dirty="0">
                <a:latin typeface="Arial" pitchFamily="34" charset="0"/>
                <a:cs typeface="Arial" pitchFamily="34" charset="0"/>
              </a:rPr>
              <a:t>;</a:t>
            </a:r>
          </a:p>
          <a:p>
            <a:pPr marL="68580" indent="0" algn="just">
              <a:buNone/>
            </a:pPr>
            <a:r>
              <a:rPr lang="en-US" sz="2000" dirty="0" smtClean="0">
                <a:latin typeface="Arial" pitchFamily="34" charset="0"/>
                <a:cs typeface="Arial" pitchFamily="34" charset="0"/>
              </a:rPr>
              <a:t>            5</a:t>
            </a:r>
            <a:r>
              <a:rPr lang="en-US" sz="2000" dirty="0">
                <a:latin typeface="Arial" pitchFamily="34" charset="0"/>
                <a:cs typeface="Arial" pitchFamily="34" charset="0"/>
              </a:rPr>
              <a:t>. </a:t>
            </a:r>
            <a:r>
              <a:rPr lang="en-US" sz="2000" dirty="0" err="1">
                <a:latin typeface="Arial" pitchFamily="34" charset="0"/>
                <a:cs typeface="Arial" pitchFamily="34" charset="0"/>
              </a:rPr>
              <a:t>Cheltuielile</a:t>
            </a:r>
            <a:r>
              <a:rPr lang="en-US" sz="2000" dirty="0">
                <a:latin typeface="Arial" pitchFamily="34" charset="0"/>
                <a:cs typeface="Arial" pitchFamily="34" charset="0"/>
              </a:rPr>
              <a:t> de </a:t>
            </a:r>
            <a:r>
              <a:rPr lang="en-US" sz="2000" dirty="0" err="1">
                <a:latin typeface="Arial" pitchFamily="34" charset="0"/>
                <a:cs typeface="Arial" pitchFamily="34" charset="0"/>
              </a:rPr>
              <a:t>cercetare</a:t>
            </a:r>
            <a:r>
              <a:rPr lang="en-US" sz="2000" dirty="0">
                <a:latin typeface="Arial" pitchFamily="34" charset="0"/>
                <a:cs typeface="Arial" pitchFamily="34" charset="0"/>
              </a:rPr>
              <a:t> </a:t>
            </a:r>
            <a:r>
              <a:rPr lang="en-US" sz="2000" dirty="0" err="1">
                <a:latin typeface="Arial" pitchFamily="34" charset="0"/>
                <a:cs typeface="Arial" pitchFamily="34" charset="0"/>
              </a:rPr>
              <a:t>şi</a:t>
            </a:r>
            <a:r>
              <a:rPr lang="en-US" sz="2000" dirty="0">
                <a:latin typeface="Arial" pitchFamily="34" charset="0"/>
                <a:cs typeface="Arial" pitchFamily="34" charset="0"/>
              </a:rPr>
              <a:t> </a:t>
            </a:r>
            <a:r>
              <a:rPr lang="en-US" sz="2000" dirty="0" err="1">
                <a:latin typeface="Arial" pitchFamily="34" charset="0"/>
                <a:cs typeface="Arial" pitchFamily="34" charset="0"/>
              </a:rPr>
              <a:t>dezvoltare</a:t>
            </a:r>
            <a:r>
              <a:rPr lang="en-US" sz="2000" dirty="0">
                <a:latin typeface="Arial" pitchFamily="34" charset="0"/>
                <a:cs typeface="Arial" pitchFamily="34" charset="0"/>
              </a:rPr>
              <a:t> </a:t>
            </a:r>
            <a:r>
              <a:rPr lang="en-US" sz="2000" dirty="0" err="1">
                <a:latin typeface="Arial" pitchFamily="34" charset="0"/>
                <a:cs typeface="Arial" pitchFamily="34" charset="0"/>
              </a:rPr>
              <a:t>tehnologică</a:t>
            </a:r>
            <a:r>
              <a:rPr lang="en-US" sz="2000" dirty="0">
                <a:latin typeface="Arial" pitchFamily="34" charset="0"/>
                <a:cs typeface="Arial" pitchFamily="34" charset="0"/>
              </a:rPr>
              <a:t> </a:t>
            </a:r>
            <a:r>
              <a:rPr lang="en-US" sz="2000" dirty="0" err="1">
                <a:latin typeface="Arial" pitchFamily="34" charset="0"/>
                <a:cs typeface="Arial" pitchFamily="34" charset="0"/>
              </a:rPr>
              <a:t>în</a:t>
            </a:r>
            <a:r>
              <a:rPr lang="en-US" sz="2000" dirty="0">
                <a:latin typeface="Arial" pitchFamily="34" charset="0"/>
                <a:cs typeface="Arial" pitchFamily="34" charset="0"/>
              </a:rPr>
              <a:t> </a:t>
            </a:r>
            <a:r>
              <a:rPr lang="en-US" sz="2000" dirty="0" err="1">
                <a:latin typeface="Arial" pitchFamily="34" charset="0"/>
                <a:cs typeface="Arial" pitchFamily="34" charset="0"/>
              </a:rPr>
              <a:t>domeniul</a:t>
            </a:r>
            <a:r>
              <a:rPr lang="en-US" sz="2000" dirty="0">
                <a:latin typeface="Arial" pitchFamily="34" charset="0"/>
                <a:cs typeface="Arial" pitchFamily="34" charset="0"/>
              </a:rPr>
              <a:t> </a:t>
            </a:r>
            <a:r>
              <a:rPr lang="en-US" sz="2000" dirty="0" err="1">
                <a:latin typeface="Arial" pitchFamily="34" charset="0"/>
                <a:cs typeface="Arial" pitchFamily="34" charset="0"/>
              </a:rPr>
              <a:t>protecţiei</a:t>
            </a:r>
            <a:r>
              <a:rPr lang="en-US" sz="2000" dirty="0">
                <a:latin typeface="Arial" pitchFamily="34" charset="0"/>
                <a:cs typeface="Arial" pitchFamily="34" charset="0"/>
              </a:rPr>
              <a:t> </a:t>
            </a:r>
            <a:r>
              <a:rPr lang="en-US" sz="2000" dirty="0" err="1">
                <a:latin typeface="Arial" pitchFamily="34" charset="0"/>
                <a:cs typeface="Arial" pitchFamily="34" charset="0"/>
              </a:rPr>
              <a:t>mediului</a:t>
            </a:r>
            <a:r>
              <a:rPr lang="en-US" sz="2000" dirty="0">
                <a:latin typeface="Arial" pitchFamily="34" charset="0"/>
                <a:cs typeface="Arial" pitchFamily="34" charset="0"/>
              </a:rPr>
              <a:t>;</a:t>
            </a:r>
          </a:p>
          <a:p>
            <a:pPr marL="68580" indent="0" algn="just">
              <a:buNone/>
            </a:pPr>
            <a:r>
              <a:rPr lang="en-US" sz="2000" dirty="0" smtClean="0">
                <a:latin typeface="Arial" pitchFamily="34" charset="0"/>
                <a:cs typeface="Arial" pitchFamily="34" charset="0"/>
              </a:rPr>
              <a:t>            6</a:t>
            </a:r>
            <a:r>
              <a:rPr lang="en-US" sz="2000" dirty="0">
                <a:latin typeface="Arial" pitchFamily="34" charset="0"/>
                <a:cs typeface="Arial" pitchFamily="34" charset="0"/>
              </a:rPr>
              <a:t>. </a:t>
            </a:r>
            <a:r>
              <a:rPr lang="en-US" sz="2000" dirty="0" err="1">
                <a:latin typeface="Arial" pitchFamily="34" charset="0"/>
                <a:cs typeface="Arial" pitchFamily="34" charset="0"/>
              </a:rPr>
              <a:t>Penalităţi</a:t>
            </a:r>
            <a:r>
              <a:rPr lang="en-US" sz="2000" dirty="0">
                <a:latin typeface="Arial" pitchFamily="34" charset="0"/>
                <a:cs typeface="Arial" pitchFamily="34" charset="0"/>
              </a:rPr>
              <a:t> </a:t>
            </a:r>
            <a:r>
              <a:rPr lang="en-US" sz="2000" dirty="0" err="1">
                <a:latin typeface="Arial" pitchFamily="34" charset="0"/>
                <a:cs typeface="Arial" pitchFamily="34" charset="0"/>
              </a:rPr>
              <a:t>pentru</a:t>
            </a:r>
            <a:r>
              <a:rPr lang="en-US" sz="2000" dirty="0">
                <a:latin typeface="Arial" pitchFamily="34" charset="0"/>
                <a:cs typeface="Arial" pitchFamily="34" charset="0"/>
              </a:rPr>
              <a:t> </a:t>
            </a:r>
            <a:r>
              <a:rPr lang="en-US" sz="2000" dirty="0" err="1">
                <a:latin typeface="Arial" pitchFamily="34" charset="0"/>
                <a:cs typeface="Arial" pitchFamily="34" charset="0"/>
              </a:rPr>
              <a:t>depăşirea</a:t>
            </a:r>
            <a:r>
              <a:rPr lang="en-US" sz="2000" dirty="0">
                <a:latin typeface="Arial" pitchFamily="34" charset="0"/>
                <a:cs typeface="Arial" pitchFamily="34" charset="0"/>
              </a:rPr>
              <a:t> </a:t>
            </a:r>
            <a:r>
              <a:rPr lang="en-US" sz="2000" dirty="0" err="1">
                <a:latin typeface="Arial" pitchFamily="34" charset="0"/>
                <a:cs typeface="Arial" pitchFamily="34" charset="0"/>
              </a:rPr>
              <a:t>gradului</a:t>
            </a:r>
            <a:r>
              <a:rPr lang="en-US" sz="2000" dirty="0">
                <a:latin typeface="Arial" pitchFamily="34" charset="0"/>
                <a:cs typeface="Arial" pitchFamily="34" charset="0"/>
              </a:rPr>
              <a:t> </a:t>
            </a:r>
            <a:r>
              <a:rPr lang="en-US" sz="2000" dirty="0" err="1">
                <a:latin typeface="Arial" pitchFamily="34" charset="0"/>
                <a:cs typeface="Arial" pitchFamily="34" charset="0"/>
              </a:rPr>
              <a:t>admis</a:t>
            </a:r>
            <a:r>
              <a:rPr lang="en-US" sz="2000" dirty="0">
                <a:latin typeface="Arial" pitchFamily="34" charset="0"/>
                <a:cs typeface="Arial" pitchFamily="34" charset="0"/>
              </a:rPr>
              <a:t> de </a:t>
            </a:r>
            <a:r>
              <a:rPr lang="en-US" sz="2000" dirty="0" err="1">
                <a:latin typeface="Arial" pitchFamily="34" charset="0"/>
                <a:cs typeface="Arial" pitchFamily="34" charset="0"/>
              </a:rPr>
              <a:t>poluare</a:t>
            </a:r>
            <a:r>
              <a:rPr lang="en-US" sz="2000" dirty="0">
                <a:latin typeface="Arial" pitchFamily="34" charset="0"/>
                <a:cs typeface="Arial" pitchFamily="34" charset="0"/>
              </a:rPr>
              <a:t>;</a:t>
            </a:r>
          </a:p>
          <a:p>
            <a:pPr marL="68580" indent="0" algn="just">
              <a:buNone/>
            </a:pPr>
            <a:r>
              <a:rPr lang="en-US" sz="2000" dirty="0" smtClean="0">
                <a:latin typeface="Arial" pitchFamily="34" charset="0"/>
                <a:cs typeface="Arial" pitchFamily="34" charset="0"/>
              </a:rPr>
              <a:t>            7. </a:t>
            </a:r>
            <a:r>
              <a:rPr lang="en-US" sz="2000" dirty="0" err="1" smtClean="0">
                <a:latin typeface="Arial" pitchFamily="34" charset="0"/>
                <a:cs typeface="Arial" pitchFamily="34" charset="0"/>
              </a:rPr>
              <a:t>Cheltuieli</a:t>
            </a:r>
            <a:r>
              <a:rPr lang="en-US" sz="2000" dirty="0" smtClean="0">
                <a:latin typeface="Arial" pitchFamily="34" charset="0"/>
                <a:cs typeface="Arial" pitchFamily="34" charset="0"/>
              </a:rPr>
              <a:t> </a:t>
            </a:r>
            <a:r>
              <a:rPr lang="en-US" sz="2000" dirty="0" err="1">
                <a:latin typeface="Arial" pitchFamily="34" charset="0"/>
                <a:cs typeface="Arial" pitchFamily="34" charset="0"/>
              </a:rPr>
              <a:t>pentru</a:t>
            </a:r>
            <a:r>
              <a:rPr lang="en-US" sz="2000" dirty="0">
                <a:latin typeface="Arial" pitchFamily="34" charset="0"/>
                <a:cs typeface="Arial" pitchFamily="34" charset="0"/>
              </a:rPr>
              <a:t> </a:t>
            </a:r>
            <a:r>
              <a:rPr lang="en-US" sz="2000" dirty="0" err="1">
                <a:latin typeface="Arial" pitchFamily="34" charset="0"/>
                <a:cs typeface="Arial" pitchFamily="34" charset="0"/>
              </a:rPr>
              <a:t>refacerea</a:t>
            </a:r>
            <a:r>
              <a:rPr lang="en-US" sz="2000" dirty="0">
                <a:latin typeface="Arial" pitchFamily="34" charset="0"/>
                <a:cs typeface="Arial" pitchFamily="34" charset="0"/>
              </a:rPr>
              <a:t> </a:t>
            </a:r>
            <a:r>
              <a:rPr lang="en-US" sz="2000" dirty="0" err="1">
                <a:latin typeface="Arial" pitchFamily="34" charset="0"/>
                <a:cs typeface="Arial" pitchFamily="34" charset="0"/>
              </a:rPr>
              <a:t>prejudiciilor</a:t>
            </a:r>
            <a:r>
              <a:rPr lang="en-US" sz="2000" dirty="0">
                <a:latin typeface="Arial" pitchFamily="34" charset="0"/>
                <a:cs typeface="Arial" pitchFamily="34" charset="0"/>
              </a:rPr>
              <a:t> </a:t>
            </a:r>
            <a:r>
              <a:rPr lang="en-US" sz="2000" dirty="0" err="1">
                <a:latin typeface="Arial" pitchFamily="34" charset="0"/>
                <a:cs typeface="Arial" pitchFamily="34" charset="0"/>
              </a:rPr>
              <a:t>provocate</a:t>
            </a:r>
            <a:r>
              <a:rPr lang="en-US" sz="2000" dirty="0">
                <a:latin typeface="Arial" pitchFamily="34" charset="0"/>
                <a:cs typeface="Arial" pitchFamily="34" charset="0"/>
              </a:rPr>
              <a:t> de </a:t>
            </a:r>
            <a:r>
              <a:rPr lang="en-US" sz="2000" dirty="0" err="1">
                <a:latin typeface="Arial" pitchFamily="34" charset="0"/>
                <a:cs typeface="Arial" pitchFamily="34" charset="0"/>
              </a:rPr>
              <a:t>poluarea</a:t>
            </a:r>
            <a:r>
              <a:rPr lang="en-US" sz="2000" dirty="0">
                <a:latin typeface="Arial" pitchFamily="34" charset="0"/>
                <a:cs typeface="Arial" pitchFamily="34" charset="0"/>
              </a:rPr>
              <a:t> </a:t>
            </a:r>
            <a:r>
              <a:rPr lang="en-US" sz="2000" dirty="0" err="1">
                <a:latin typeface="Arial" pitchFamily="34" charset="0"/>
                <a:cs typeface="Arial" pitchFamily="34" charset="0"/>
              </a:rPr>
              <a:t>neanihilată</a:t>
            </a:r>
            <a:r>
              <a:rPr lang="en-US" sz="2000" dirty="0">
                <a:latin typeface="Arial" pitchFamily="34" charset="0"/>
                <a:cs typeface="Arial" pitchFamily="34" charset="0"/>
              </a:rPr>
              <a:t>;</a:t>
            </a:r>
          </a:p>
          <a:p>
            <a:pPr algn="just"/>
            <a:endParaRPr lang="en-US" dirty="0"/>
          </a:p>
        </p:txBody>
      </p:sp>
    </p:spTree>
    <p:extLst>
      <p:ext uri="{BB962C8B-B14F-4D97-AF65-F5344CB8AC3E}">
        <p14:creationId xmlns:p14="http://schemas.microsoft.com/office/powerpoint/2010/main" val="15347999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CHELTUIELILE PENTRU MEDIU</a:t>
            </a:r>
          </a:p>
        </p:txBody>
      </p:sp>
      <p:sp>
        <p:nvSpPr>
          <p:cNvPr id="3" name="Content Placeholder 2"/>
          <p:cNvSpPr>
            <a:spLocks noGrp="1"/>
          </p:cNvSpPr>
          <p:nvPr>
            <p:ph idx="1"/>
          </p:nvPr>
        </p:nvSpPr>
        <p:spPr/>
        <p:txBody>
          <a:bodyPr/>
          <a:lstStyle/>
          <a:p>
            <a:pPr marL="53975" indent="403225" algn="just"/>
            <a:r>
              <a:rPr lang="en-US" b="1" dirty="0"/>
              <a:t>B. </a:t>
            </a:r>
            <a:r>
              <a:rPr lang="en-US" b="1" dirty="0" err="1"/>
              <a:t>Cheltuielile</a:t>
            </a:r>
            <a:r>
              <a:rPr lang="en-US" b="1" dirty="0"/>
              <a:t> de </a:t>
            </a:r>
            <a:r>
              <a:rPr lang="en-US" b="1" dirty="0" err="1"/>
              <a:t>investiţii</a:t>
            </a:r>
            <a:r>
              <a:rPr lang="en-US" dirty="0"/>
              <a:t> </a:t>
            </a:r>
            <a:r>
              <a:rPr lang="en-US" dirty="0" err="1"/>
              <a:t>în</a:t>
            </a:r>
            <a:r>
              <a:rPr lang="en-US" dirty="0"/>
              <a:t> capital fix </a:t>
            </a:r>
            <a:r>
              <a:rPr lang="en-US" dirty="0" err="1"/>
              <a:t>pentru</a:t>
            </a:r>
            <a:r>
              <a:rPr lang="en-US" dirty="0"/>
              <a:t> </a:t>
            </a:r>
            <a:r>
              <a:rPr lang="en-US" dirty="0" err="1"/>
              <a:t>protecţia</a:t>
            </a:r>
            <a:r>
              <a:rPr lang="en-US" dirty="0"/>
              <a:t> </a:t>
            </a:r>
            <a:r>
              <a:rPr lang="en-US" dirty="0" err="1"/>
              <a:t>mediului</a:t>
            </a:r>
            <a:r>
              <a:rPr lang="en-US" dirty="0"/>
              <a:t> (</a:t>
            </a:r>
            <a:r>
              <a:rPr lang="en-US" dirty="0" err="1"/>
              <a:t>staţii</a:t>
            </a:r>
            <a:r>
              <a:rPr lang="en-US" dirty="0"/>
              <a:t> de </a:t>
            </a:r>
            <a:r>
              <a:rPr lang="en-US" dirty="0" err="1"/>
              <a:t>epurare</a:t>
            </a:r>
            <a:r>
              <a:rPr lang="en-US" dirty="0"/>
              <a:t>, </a:t>
            </a:r>
            <a:r>
              <a:rPr lang="en-US" dirty="0" err="1"/>
              <a:t>instalaţii</a:t>
            </a:r>
            <a:r>
              <a:rPr lang="en-US" dirty="0"/>
              <a:t> </a:t>
            </a:r>
            <a:r>
              <a:rPr lang="en-US" dirty="0" err="1"/>
              <a:t>şi</a:t>
            </a:r>
            <a:r>
              <a:rPr lang="en-US" dirty="0"/>
              <a:t> </a:t>
            </a:r>
            <a:r>
              <a:rPr lang="en-US" dirty="0" err="1"/>
              <a:t>aparatură</a:t>
            </a:r>
            <a:r>
              <a:rPr lang="en-US" dirty="0"/>
              <a:t> de </a:t>
            </a:r>
            <a:r>
              <a:rPr lang="en-US" dirty="0" err="1"/>
              <a:t>măsură</a:t>
            </a:r>
            <a:r>
              <a:rPr lang="en-US" dirty="0"/>
              <a:t> </a:t>
            </a:r>
            <a:r>
              <a:rPr lang="en-US" dirty="0" err="1"/>
              <a:t>şi</a:t>
            </a:r>
            <a:r>
              <a:rPr lang="en-US" dirty="0"/>
              <a:t> control </a:t>
            </a:r>
            <a:r>
              <a:rPr lang="en-US" dirty="0" err="1"/>
              <a:t>etc</a:t>
            </a:r>
            <a:r>
              <a:rPr lang="en-US" dirty="0"/>
              <a:t>).</a:t>
            </a:r>
          </a:p>
          <a:p>
            <a:pPr marL="68580" indent="0" algn="just">
              <a:buNone/>
            </a:pPr>
            <a:r>
              <a:rPr lang="en-US" dirty="0" smtClean="0"/>
              <a:t>    </a:t>
            </a:r>
            <a:r>
              <a:rPr lang="en-US" dirty="0" err="1" smtClean="0"/>
              <a:t>Reprezintă</a:t>
            </a:r>
            <a:r>
              <a:rPr lang="en-US" dirty="0" smtClean="0"/>
              <a:t> </a:t>
            </a:r>
            <a:r>
              <a:rPr lang="en-US" dirty="0" err="1"/>
              <a:t>ponderea</a:t>
            </a:r>
            <a:r>
              <a:rPr lang="en-US" dirty="0"/>
              <a:t> </a:t>
            </a:r>
            <a:r>
              <a:rPr lang="en-US" dirty="0" err="1"/>
              <a:t>cea</a:t>
            </a:r>
            <a:r>
              <a:rPr lang="en-US" dirty="0"/>
              <a:t> </a:t>
            </a:r>
            <a:r>
              <a:rPr lang="en-US" dirty="0" err="1"/>
              <a:t>mai</a:t>
            </a:r>
            <a:r>
              <a:rPr lang="en-US" dirty="0"/>
              <a:t> mare (70-75%) </a:t>
            </a:r>
            <a:r>
              <a:rPr lang="en-US" dirty="0" err="1"/>
              <a:t>în</a:t>
            </a:r>
            <a:r>
              <a:rPr lang="en-US" dirty="0"/>
              <a:t> </a:t>
            </a:r>
            <a:r>
              <a:rPr lang="en-US" dirty="0" err="1"/>
              <a:t>totalul</a:t>
            </a:r>
            <a:r>
              <a:rPr lang="en-US" dirty="0"/>
              <a:t> </a:t>
            </a:r>
            <a:r>
              <a:rPr lang="en-US" dirty="0" err="1"/>
              <a:t>cheltuielilor</a:t>
            </a:r>
            <a:r>
              <a:rPr lang="en-US" dirty="0"/>
              <a:t> cu </a:t>
            </a:r>
            <a:r>
              <a:rPr lang="en-US" dirty="0" err="1"/>
              <a:t>protecţia</a:t>
            </a:r>
            <a:r>
              <a:rPr lang="en-US" dirty="0"/>
              <a:t> </a:t>
            </a:r>
            <a:r>
              <a:rPr lang="en-US" dirty="0" err="1"/>
              <a:t>mediului</a:t>
            </a:r>
            <a:r>
              <a:rPr lang="en-US" dirty="0"/>
              <a:t>.</a:t>
            </a:r>
          </a:p>
          <a:p>
            <a:endParaRPr lang="en-US" dirty="0"/>
          </a:p>
        </p:txBody>
      </p:sp>
    </p:spTree>
    <p:extLst>
      <p:ext uri="{BB962C8B-B14F-4D97-AF65-F5344CB8AC3E}">
        <p14:creationId xmlns:p14="http://schemas.microsoft.com/office/powerpoint/2010/main" val="14547961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85000" lnSpcReduction="10000"/>
          </a:bodyPr>
          <a:lstStyle/>
          <a:p>
            <a:pPr algn="just"/>
            <a:r>
              <a:rPr lang="it-IT" dirty="0"/>
              <a:t>În politica de dezvoltare a Uniunii Europene, finanțarea acțiunilor </a:t>
            </a:r>
            <a:r>
              <a:rPr lang="it-IT" dirty="0" smtClean="0"/>
              <a:t>pentru </a:t>
            </a:r>
            <a:r>
              <a:rPr lang="vi-VN" dirty="0" smtClean="0"/>
              <a:t>mediu </a:t>
            </a:r>
            <a:r>
              <a:rPr lang="vi-VN" dirty="0"/>
              <a:t>este susținută din</a:t>
            </a:r>
            <a:r>
              <a:rPr lang="vi-VN" dirty="0" smtClean="0"/>
              <a:t>:</a:t>
            </a:r>
            <a:endParaRPr lang="en-US" dirty="0" smtClean="0"/>
          </a:p>
          <a:p>
            <a:pPr marL="68580" indent="0" algn="just">
              <a:buNone/>
            </a:pPr>
            <a:r>
              <a:rPr lang="en-US" dirty="0"/>
              <a:t> </a:t>
            </a:r>
            <a:r>
              <a:rPr lang="en-US" dirty="0" smtClean="0"/>
              <a:t>                -</a:t>
            </a:r>
            <a:r>
              <a:rPr lang="vi-VN" dirty="0" smtClean="0"/>
              <a:t> </a:t>
            </a:r>
            <a:r>
              <a:rPr lang="en-US" dirty="0" smtClean="0"/>
              <a:t>    </a:t>
            </a:r>
            <a:r>
              <a:rPr lang="ro-RO" dirty="0" smtClean="0"/>
              <a:t> </a:t>
            </a:r>
            <a:r>
              <a:rPr lang="vi-VN" dirty="0" smtClean="0"/>
              <a:t>fonduri publice</a:t>
            </a:r>
            <a:r>
              <a:rPr lang="ro-RO" dirty="0"/>
              <a:t>;</a:t>
            </a:r>
            <a:endParaRPr lang="en-US" dirty="0" smtClean="0"/>
          </a:p>
          <a:p>
            <a:pPr marL="68580" indent="0" algn="just">
              <a:buNone/>
            </a:pPr>
            <a:r>
              <a:rPr lang="en-US" dirty="0"/>
              <a:t> </a:t>
            </a:r>
            <a:r>
              <a:rPr lang="en-US" dirty="0" smtClean="0"/>
              <a:t>                - </a:t>
            </a:r>
            <a:r>
              <a:rPr lang="ro-RO" dirty="0" smtClean="0"/>
              <a:t>     </a:t>
            </a:r>
            <a:r>
              <a:rPr lang="vi-VN" dirty="0" smtClean="0"/>
              <a:t>bugetele </a:t>
            </a:r>
            <a:r>
              <a:rPr lang="vi-VN" dirty="0"/>
              <a:t>firmelor </a:t>
            </a:r>
            <a:r>
              <a:rPr lang="vi-VN" dirty="0" smtClean="0"/>
              <a:t>private</a:t>
            </a:r>
            <a:r>
              <a:rPr lang="ro-RO" dirty="0" smtClean="0"/>
              <a:t>;</a:t>
            </a:r>
          </a:p>
          <a:p>
            <a:pPr marL="2057400" indent="-1989138" algn="just">
              <a:buNone/>
            </a:pPr>
            <a:r>
              <a:rPr lang="ro-RO" dirty="0"/>
              <a:t> </a:t>
            </a:r>
            <a:r>
              <a:rPr lang="ro-RO" dirty="0" smtClean="0"/>
              <a:t>              </a:t>
            </a:r>
            <a:r>
              <a:rPr lang="vi-VN" dirty="0" smtClean="0"/>
              <a:t> </a:t>
            </a:r>
            <a:r>
              <a:rPr lang="ro-RO" dirty="0" smtClean="0"/>
              <a:t>-  </a:t>
            </a:r>
            <a:r>
              <a:rPr lang="vi-VN" dirty="0" smtClean="0"/>
              <a:t>fondurile</a:t>
            </a:r>
            <a:r>
              <a:rPr lang="ro-RO" dirty="0" smtClean="0"/>
              <a:t> </a:t>
            </a:r>
            <a:r>
              <a:rPr lang="fr-FR" dirty="0" smtClean="0"/>
              <a:t>structurale </a:t>
            </a:r>
            <a:r>
              <a:rPr lang="fr-FR" dirty="0" err="1"/>
              <a:t>și</a:t>
            </a:r>
            <a:r>
              <a:rPr lang="fr-FR" dirty="0"/>
              <a:t> de </a:t>
            </a:r>
            <a:r>
              <a:rPr lang="ro-RO" dirty="0" smtClean="0"/>
              <a:t>  </a:t>
            </a:r>
            <a:r>
              <a:rPr lang="fr-FR" dirty="0" err="1" smtClean="0"/>
              <a:t>coeziune</a:t>
            </a:r>
            <a:r>
              <a:rPr lang="fr-FR" dirty="0" smtClean="0"/>
              <a:t> </a:t>
            </a:r>
            <a:r>
              <a:rPr lang="fr-FR" dirty="0"/>
              <a:t>etc</a:t>
            </a:r>
            <a:r>
              <a:rPr lang="fr-FR" dirty="0" smtClean="0"/>
              <a:t>.</a:t>
            </a:r>
            <a:endParaRPr lang="ro-RO" dirty="0" smtClean="0"/>
          </a:p>
          <a:p>
            <a:pPr algn="just"/>
            <a:r>
              <a:rPr lang="pt-BR" dirty="0"/>
              <a:t>Politica de finanțare a protecției mediului este </a:t>
            </a:r>
            <a:r>
              <a:rPr lang="pt-BR" dirty="0" smtClean="0"/>
              <a:t>parte</a:t>
            </a:r>
            <a:r>
              <a:rPr lang="ro-RO" dirty="0" smtClean="0"/>
              <a:t> </a:t>
            </a:r>
            <a:r>
              <a:rPr lang="vi-VN" dirty="0" smtClean="0"/>
              <a:t>integrată </a:t>
            </a:r>
            <a:r>
              <a:rPr lang="vi-VN" dirty="0"/>
              <a:t>a Politicii de Coeziune Economică și Socială (PCES), care reprezintă </a:t>
            </a:r>
            <a:r>
              <a:rPr lang="vi-VN" dirty="0" smtClean="0"/>
              <a:t>politica</a:t>
            </a:r>
            <a:r>
              <a:rPr lang="ro-RO" dirty="0" smtClean="0"/>
              <a:t> </a:t>
            </a:r>
            <a:r>
              <a:rPr lang="vi-VN" dirty="0" smtClean="0"/>
              <a:t>fundamentală </a:t>
            </a:r>
            <a:r>
              <a:rPr lang="vi-VN" dirty="0"/>
              <a:t>a Uniunii Europene.</a:t>
            </a:r>
            <a:endParaRPr lang="en-US" dirty="0"/>
          </a:p>
        </p:txBody>
      </p:sp>
    </p:spTree>
    <p:extLst>
      <p:ext uri="{BB962C8B-B14F-4D97-AF65-F5344CB8AC3E}">
        <p14:creationId xmlns:p14="http://schemas.microsoft.com/office/powerpoint/2010/main" val="8109006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FINANŢAREA PROTECŢIEI MEDIULUI</a:t>
            </a:r>
            <a:endParaRPr lang="en-US" sz="2800" dirty="0"/>
          </a:p>
        </p:txBody>
      </p:sp>
      <p:sp>
        <p:nvSpPr>
          <p:cNvPr id="3" name="Content Placeholder 2"/>
          <p:cNvSpPr>
            <a:spLocks noGrp="1"/>
          </p:cNvSpPr>
          <p:nvPr>
            <p:ph idx="1"/>
          </p:nvPr>
        </p:nvSpPr>
        <p:spPr/>
        <p:txBody>
          <a:bodyPr>
            <a:normAutofit fontScale="92500"/>
          </a:bodyPr>
          <a:lstStyle/>
          <a:p>
            <a:pPr marL="0" indent="69850" algn="just"/>
            <a:r>
              <a:rPr lang="ro-RO" dirty="0" smtClean="0"/>
              <a:t>    	</a:t>
            </a:r>
            <a:r>
              <a:rPr lang="vi-VN" dirty="0" smtClean="0"/>
              <a:t>Mijloacele </a:t>
            </a:r>
            <a:r>
              <a:rPr lang="vi-VN" dirty="0"/>
              <a:t>financiare prin care se implementează PCES poartă denumirea de</a:t>
            </a:r>
          </a:p>
          <a:p>
            <a:pPr marL="68580" indent="0" algn="just">
              <a:buNone/>
            </a:pPr>
            <a:r>
              <a:rPr lang="en-US" b="1" dirty="0" err="1"/>
              <a:t>Fonduri</a:t>
            </a:r>
            <a:r>
              <a:rPr lang="en-US" b="1" dirty="0"/>
              <a:t> </a:t>
            </a:r>
            <a:r>
              <a:rPr lang="en-US" b="1" dirty="0" err="1"/>
              <a:t>Structurale</a:t>
            </a:r>
            <a:r>
              <a:rPr lang="en-US" b="1" dirty="0"/>
              <a:t> </a:t>
            </a:r>
            <a:r>
              <a:rPr lang="en-US" b="1" dirty="0" err="1"/>
              <a:t>și</a:t>
            </a:r>
            <a:r>
              <a:rPr lang="en-US" b="1" dirty="0"/>
              <a:t> de </a:t>
            </a:r>
            <a:r>
              <a:rPr lang="en-US" b="1" dirty="0" err="1"/>
              <a:t>Coeziune</a:t>
            </a:r>
            <a:r>
              <a:rPr lang="en-US" b="1" dirty="0"/>
              <a:t> </a:t>
            </a:r>
            <a:r>
              <a:rPr lang="en-US" dirty="0"/>
              <a:t>(FCS) </a:t>
            </a:r>
            <a:r>
              <a:rPr lang="en-US" dirty="0" err="1"/>
              <a:t>și</a:t>
            </a:r>
            <a:r>
              <a:rPr lang="en-US" dirty="0"/>
              <a:t> se </a:t>
            </a:r>
            <a:r>
              <a:rPr lang="en-US" dirty="0" err="1"/>
              <a:t>compun</a:t>
            </a:r>
            <a:r>
              <a:rPr lang="en-US" dirty="0"/>
              <a:t> din:</a:t>
            </a:r>
          </a:p>
          <a:p>
            <a:pPr marL="68580" indent="0" algn="just">
              <a:buNone/>
            </a:pPr>
            <a:r>
              <a:rPr lang="ro-RO" dirty="0" smtClean="0"/>
              <a:t>               </a:t>
            </a:r>
            <a:r>
              <a:rPr lang="vi-VN" dirty="0" smtClean="0"/>
              <a:t>a</a:t>
            </a:r>
            <a:r>
              <a:rPr lang="vi-VN" dirty="0"/>
              <a:t>) Fondul European de Dezvoltare Regională (FEDR);</a:t>
            </a:r>
          </a:p>
          <a:p>
            <a:pPr marL="68580" indent="0" algn="just">
              <a:buNone/>
            </a:pPr>
            <a:r>
              <a:rPr lang="ro-RO" dirty="0" smtClean="0"/>
              <a:t>                </a:t>
            </a:r>
            <a:r>
              <a:rPr lang="vi-VN" dirty="0" smtClean="0"/>
              <a:t>b</a:t>
            </a:r>
            <a:r>
              <a:rPr lang="vi-VN" dirty="0"/>
              <a:t>) Fondul Social European (FSE); FEDR și FSE formează fondurile structurale;</a:t>
            </a:r>
          </a:p>
          <a:p>
            <a:pPr marL="68580" indent="0" algn="just">
              <a:buNone/>
            </a:pPr>
            <a:r>
              <a:rPr lang="ro-RO" dirty="0" smtClean="0"/>
              <a:t>                </a:t>
            </a:r>
            <a:r>
              <a:rPr lang="fr-FR" dirty="0" smtClean="0"/>
              <a:t>c</a:t>
            </a:r>
            <a:r>
              <a:rPr lang="fr-FR" dirty="0"/>
              <a:t>) </a:t>
            </a:r>
            <a:r>
              <a:rPr lang="fr-FR" dirty="0" err="1"/>
              <a:t>Fondul</a:t>
            </a:r>
            <a:r>
              <a:rPr lang="fr-FR" dirty="0"/>
              <a:t> de </a:t>
            </a:r>
            <a:r>
              <a:rPr lang="fr-FR" dirty="0" err="1"/>
              <a:t>Coeziune</a:t>
            </a:r>
            <a:r>
              <a:rPr lang="fr-FR" dirty="0"/>
              <a:t> (FC).</a:t>
            </a:r>
            <a:endParaRPr lang="en-US" dirty="0"/>
          </a:p>
        </p:txBody>
      </p:sp>
    </p:spTree>
    <p:extLst>
      <p:ext uri="{BB962C8B-B14F-4D97-AF65-F5344CB8AC3E}">
        <p14:creationId xmlns:p14="http://schemas.microsoft.com/office/powerpoint/2010/main" val="58962517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70000" lnSpcReduction="20000"/>
          </a:bodyPr>
          <a:lstStyle/>
          <a:p>
            <a:pPr algn="just"/>
            <a:r>
              <a:rPr lang="vi-VN" dirty="0"/>
              <a:t>Ca urmare a acordului Parlamentului European din 16 decembrie 2020, Consiliul UE </a:t>
            </a:r>
            <a:r>
              <a:rPr lang="vi-VN" dirty="0" smtClean="0"/>
              <a:t>a</a:t>
            </a:r>
            <a:r>
              <a:rPr lang="ro-RO" dirty="0" smtClean="0"/>
              <a:t> adoptat</a:t>
            </a:r>
            <a:r>
              <a:rPr lang="vi-VN" dirty="0"/>
              <a:t> la 17 decembrie 2020 regulamentul privind noul Cadru Financiar Multianual (CFM) 2021-2027 și pachetul de relansare economică Next Generation EU (NGEU).</a:t>
            </a:r>
          </a:p>
          <a:p>
            <a:pPr algn="just"/>
            <a:r>
              <a:rPr lang="vi-VN" dirty="0"/>
              <a:t>Regulamentul prevede un buget pe termen lung de 1 074,3 miliarde EUR pentru UE27 (cele 27 de state membre rămăse ca urmare a Brexit-ului) în prețurile din 2018, inclusiv integrarea Fondului european de dezvoltare. Împreună cu </a:t>
            </a:r>
            <a:r>
              <a:rPr lang="vi-VN" b="1" dirty="0"/>
              <a:t>NGEU, în valoare de 750 de miliarde EUR</a:t>
            </a:r>
            <a:r>
              <a:rPr lang="vi-VN" dirty="0"/>
              <a:t>, va permite UE să furnizeze o finanțare fără precedent de </a:t>
            </a:r>
            <a:r>
              <a:rPr lang="vi-VN" b="1" u="sng" dirty="0"/>
              <a:t>1,8 trilioane EUR </a:t>
            </a:r>
            <a:r>
              <a:rPr lang="vi-VN" dirty="0"/>
              <a:t>în următorii ani pentru a sprijini recuperarea din pandemia COVID-19 și prioritățile UE pe termen lung în diferite politici/zone.</a:t>
            </a:r>
          </a:p>
          <a:p>
            <a:endParaRPr lang="en-US" dirty="0"/>
          </a:p>
        </p:txBody>
      </p:sp>
    </p:spTree>
    <p:extLst>
      <p:ext uri="{BB962C8B-B14F-4D97-AF65-F5344CB8AC3E}">
        <p14:creationId xmlns:p14="http://schemas.microsoft.com/office/powerpoint/2010/main" val="86460195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lstStyle/>
          <a:p>
            <a:pPr algn="just"/>
            <a:r>
              <a:rPr lang="vi-VN" dirty="0"/>
              <a:t>Cele 1 074,3 miliarde euro aferente Cadrului financiar 2021-2027 vor fi </a:t>
            </a:r>
            <a:r>
              <a:rPr lang="vi-VN" dirty="0" smtClean="0"/>
              <a:t>împărți</a:t>
            </a:r>
            <a:r>
              <a:rPr lang="ro-RO" dirty="0" smtClean="0"/>
              <a:t> </a:t>
            </a:r>
            <a:r>
              <a:rPr lang="vi-VN" dirty="0"/>
              <a:t>între</a:t>
            </a:r>
            <a:r>
              <a:rPr lang="vi-VN" b="1" dirty="0"/>
              <a:t> 7 capitole de buget:</a:t>
            </a:r>
            <a:endParaRPr lang="en-US" dirty="0"/>
          </a:p>
          <a:p>
            <a:pPr marL="68580" indent="0" algn="just">
              <a:buNone/>
            </a:pPr>
            <a:r>
              <a:rPr lang="ro-RO" dirty="0" smtClean="0"/>
              <a:t>      </a:t>
            </a:r>
            <a:r>
              <a:rPr lang="vi-VN" dirty="0" smtClean="0"/>
              <a:t>1.Piața </a:t>
            </a:r>
            <a:r>
              <a:rPr lang="vi-VN" dirty="0"/>
              <a:t>unică, inovare și sectorul </a:t>
            </a:r>
            <a:r>
              <a:rPr lang="vi-VN" dirty="0" smtClean="0"/>
              <a:t>digitalte</a:t>
            </a:r>
            <a:r>
              <a:rPr lang="ro-RO" dirty="0" smtClean="0"/>
              <a:t>;</a:t>
            </a:r>
          </a:p>
          <a:p>
            <a:pPr marL="68580" indent="0" algn="just">
              <a:buNone/>
            </a:pPr>
            <a:r>
              <a:rPr lang="ro-RO" dirty="0"/>
              <a:t> </a:t>
            </a:r>
            <a:r>
              <a:rPr lang="ro-RO" dirty="0" smtClean="0"/>
              <a:t>     </a:t>
            </a:r>
            <a:r>
              <a:rPr lang="it-IT" dirty="0" smtClean="0"/>
              <a:t>2</a:t>
            </a:r>
            <a:r>
              <a:rPr lang="it-IT" dirty="0"/>
              <a:t>. Coeziune, reziliență și </a:t>
            </a:r>
            <a:r>
              <a:rPr lang="it-IT" dirty="0" smtClean="0"/>
              <a:t>valori</a:t>
            </a:r>
            <a:r>
              <a:rPr lang="ro-RO" dirty="0" smtClean="0"/>
              <a:t>;</a:t>
            </a:r>
          </a:p>
          <a:p>
            <a:pPr marL="68580" indent="0" algn="just">
              <a:buNone/>
            </a:pPr>
            <a:r>
              <a:rPr lang="ro-RO" dirty="0" smtClean="0"/>
              <a:t>      </a:t>
            </a:r>
            <a:r>
              <a:rPr lang="nn-NO" dirty="0" smtClean="0"/>
              <a:t>3</a:t>
            </a:r>
            <a:r>
              <a:rPr lang="nn-NO" dirty="0"/>
              <a:t>. Resurse naturale și mediu</a:t>
            </a:r>
            <a:endParaRPr lang="en-US" dirty="0"/>
          </a:p>
        </p:txBody>
      </p:sp>
    </p:spTree>
    <p:extLst>
      <p:ext uri="{BB962C8B-B14F-4D97-AF65-F5344CB8AC3E}">
        <p14:creationId xmlns:p14="http://schemas.microsoft.com/office/powerpoint/2010/main" val="10718543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lnSpcReduction="10000"/>
          </a:bodyPr>
          <a:lstStyle/>
          <a:p>
            <a:pPr marL="68580" indent="0">
              <a:buNone/>
            </a:pPr>
            <a:r>
              <a:rPr lang="ro-RO" dirty="0" smtClean="0"/>
              <a:t>       </a:t>
            </a:r>
            <a:r>
              <a:rPr lang="it-IT" dirty="0" smtClean="0"/>
              <a:t>4</a:t>
            </a:r>
            <a:r>
              <a:rPr lang="it-IT" dirty="0"/>
              <a:t>. Migrație și gestionarea </a:t>
            </a:r>
            <a:r>
              <a:rPr lang="it-IT" dirty="0" smtClean="0"/>
              <a:t>frontierelor</a:t>
            </a:r>
            <a:r>
              <a:rPr lang="ro-RO" dirty="0" smtClean="0"/>
              <a:t>;</a:t>
            </a:r>
          </a:p>
          <a:p>
            <a:pPr marL="68580" indent="0">
              <a:buNone/>
            </a:pPr>
            <a:r>
              <a:rPr lang="ro-RO" dirty="0" smtClean="0"/>
              <a:t>       </a:t>
            </a:r>
            <a:r>
              <a:rPr lang="vi-VN" dirty="0" smtClean="0"/>
              <a:t>5</a:t>
            </a:r>
            <a:r>
              <a:rPr lang="vi-VN" dirty="0"/>
              <a:t>. Securitate și </a:t>
            </a:r>
            <a:r>
              <a:rPr lang="vi-VN" dirty="0" smtClean="0"/>
              <a:t>apărare</a:t>
            </a:r>
            <a:r>
              <a:rPr lang="ro-RO" dirty="0" smtClean="0"/>
              <a:t>;</a:t>
            </a:r>
          </a:p>
          <a:p>
            <a:pPr marL="68580" indent="0">
              <a:buNone/>
            </a:pPr>
            <a:r>
              <a:rPr lang="ro-RO" dirty="0" smtClean="0"/>
              <a:t>       </a:t>
            </a:r>
            <a:r>
              <a:rPr lang="it-IT" dirty="0" smtClean="0"/>
              <a:t>6</a:t>
            </a:r>
            <a:r>
              <a:rPr lang="it-IT" dirty="0"/>
              <a:t>. Vecinătate și întreaga </a:t>
            </a:r>
            <a:r>
              <a:rPr lang="it-IT" dirty="0" smtClean="0"/>
              <a:t>lume</a:t>
            </a:r>
            <a:r>
              <a:rPr lang="ro-RO" dirty="0" smtClean="0"/>
              <a:t>;</a:t>
            </a:r>
          </a:p>
          <a:p>
            <a:pPr marL="68580" indent="0">
              <a:buNone/>
            </a:pPr>
            <a:r>
              <a:rPr lang="ro-RO" dirty="0" smtClean="0"/>
              <a:t>       </a:t>
            </a:r>
            <a:r>
              <a:rPr lang="vi-VN" dirty="0" smtClean="0"/>
              <a:t>7</a:t>
            </a:r>
            <a:r>
              <a:rPr lang="vi-VN" dirty="0"/>
              <a:t>. Administrația publică </a:t>
            </a:r>
            <a:r>
              <a:rPr lang="vi-VN" dirty="0" smtClean="0"/>
              <a:t>europeană</a:t>
            </a:r>
            <a:r>
              <a:rPr lang="ro-RO" dirty="0" smtClean="0"/>
              <a:t>.</a:t>
            </a:r>
          </a:p>
          <a:p>
            <a:pPr marL="68580" indent="0" algn="just">
              <a:buNone/>
            </a:pPr>
            <a:r>
              <a:rPr lang="ro-RO" dirty="0"/>
              <a:t> </a:t>
            </a:r>
            <a:r>
              <a:rPr lang="ro-RO" dirty="0" smtClean="0"/>
              <a:t>      </a:t>
            </a:r>
            <a:r>
              <a:rPr lang="vi-VN" dirty="0" smtClean="0"/>
              <a:t>În </a:t>
            </a:r>
            <a:r>
              <a:rPr lang="vi-VN" dirty="0"/>
              <a:t>cadrul următorului buget pe termen lung al UE pentru 2021-2027, Comisia propune modernizarea politicii de coeziune, principala politică de investiții a UE.</a:t>
            </a:r>
            <a:endParaRPr lang="ro-RO" dirty="0" smtClean="0"/>
          </a:p>
          <a:p>
            <a:pPr marL="68580" indent="0">
              <a:buNone/>
            </a:pPr>
            <a:endParaRPr lang="en-US" dirty="0"/>
          </a:p>
        </p:txBody>
      </p:sp>
    </p:spTree>
    <p:extLst>
      <p:ext uri="{BB962C8B-B14F-4D97-AF65-F5344CB8AC3E}">
        <p14:creationId xmlns:p14="http://schemas.microsoft.com/office/powerpoint/2010/main" val="20144203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55000" lnSpcReduction="20000"/>
          </a:bodyPr>
          <a:lstStyle/>
          <a:p>
            <a:r>
              <a:rPr lang="vi-VN" b="1" u="sng" dirty="0"/>
              <a:t>Cinci priorități investiționale</a:t>
            </a:r>
            <a:r>
              <a:rPr lang="vi-VN" b="1" u="sng" dirty="0" smtClean="0"/>
              <a:t>:</a:t>
            </a:r>
            <a:endParaRPr lang="ro-RO" b="1" u="sng" dirty="0" smtClean="0"/>
          </a:p>
          <a:p>
            <a:pPr marL="68580" indent="0">
              <a:buNone/>
            </a:pPr>
            <a:endParaRPr lang="vi-VN" dirty="0"/>
          </a:p>
          <a:p>
            <a:pPr marL="68580" indent="0" algn="just">
              <a:buNone/>
            </a:pPr>
            <a:r>
              <a:rPr lang="ro-RO" b="1" dirty="0" smtClean="0"/>
              <a:t>      </a:t>
            </a:r>
            <a:r>
              <a:rPr lang="vi-VN" b="1" dirty="0" smtClean="0"/>
              <a:t>Investițiile </a:t>
            </a:r>
            <a:r>
              <a:rPr lang="vi-VN" b="1" dirty="0"/>
              <a:t>în dezvoltare regională se vor axa mai ales pe obiectivele 1 și 2.</a:t>
            </a:r>
            <a:r>
              <a:rPr lang="vi-VN" dirty="0"/>
              <a:t> Acestor priorități li se vor aloca 65% - 85% din resursele FEDR și ale Fondului de coeziune, în funcție de prosperitatea relativă a statelor membre.</a:t>
            </a:r>
          </a:p>
          <a:p>
            <a:pPr marL="68580" indent="0" algn="just">
              <a:buNone/>
            </a:pPr>
            <a:r>
              <a:rPr lang="ro-RO" b="1" dirty="0" smtClean="0"/>
              <a:t>      1. </a:t>
            </a:r>
            <a:r>
              <a:rPr lang="vi-VN" b="1" dirty="0" smtClean="0"/>
              <a:t>O </a:t>
            </a:r>
            <a:r>
              <a:rPr lang="vi-VN" b="1" dirty="0"/>
              <a:t>Europă mai inteligentă</a:t>
            </a:r>
            <a:r>
              <a:rPr lang="vi-VN" dirty="0"/>
              <a:t>, prin inovare, digitalizare, transformare economică și sprijinirea întreprinderilor mici și mijlocii</a:t>
            </a:r>
          </a:p>
          <a:p>
            <a:pPr marL="68580" indent="0" algn="just">
              <a:buNone/>
            </a:pPr>
            <a:r>
              <a:rPr lang="ro-RO" b="1" dirty="0" smtClean="0"/>
              <a:t>      2. </a:t>
            </a:r>
            <a:r>
              <a:rPr lang="vi-VN" b="1" dirty="0" smtClean="0"/>
              <a:t>O </a:t>
            </a:r>
            <a:r>
              <a:rPr lang="vi-VN" b="1" dirty="0"/>
              <a:t>Europă mai verde</a:t>
            </a:r>
            <a:r>
              <a:rPr lang="vi-VN" dirty="0"/>
              <a:t>, fără emisii de carbon, punerea în aplicare a Acordului de la Paris și investiții în tranziția energetică, energia din surse regenerabile și combaterea schimbărilor climatice</a:t>
            </a:r>
          </a:p>
          <a:p>
            <a:pPr marL="68580" indent="0" algn="just">
              <a:buNone/>
            </a:pPr>
            <a:r>
              <a:rPr lang="ro-RO" b="1" dirty="0" smtClean="0"/>
              <a:t>      3.   </a:t>
            </a:r>
            <a:r>
              <a:rPr lang="vi-VN" b="1" dirty="0" smtClean="0"/>
              <a:t>O </a:t>
            </a:r>
            <a:r>
              <a:rPr lang="vi-VN" b="1" dirty="0"/>
              <a:t>Europă conectată</a:t>
            </a:r>
            <a:r>
              <a:rPr lang="vi-VN" dirty="0"/>
              <a:t>, cu rețele strategice de transport și digitale</a:t>
            </a:r>
          </a:p>
          <a:p>
            <a:pPr marL="68580" indent="0" algn="just">
              <a:buNone/>
            </a:pPr>
            <a:r>
              <a:rPr lang="ro-RO" b="1" dirty="0" smtClean="0"/>
              <a:t>      4. </a:t>
            </a:r>
            <a:r>
              <a:rPr lang="vi-VN" b="1" dirty="0" smtClean="0"/>
              <a:t>O </a:t>
            </a:r>
            <a:r>
              <a:rPr lang="vi-VN" b="1" dirty="0"/>
              <a:t>Europă mai socială</a:t>
            </a:r>
            <a:r>
              <a:rPr lang="vi-VN" dirty="0"/>
              <a:t>, pentru realizarea pilonului european al drepturilor sociale și sprijinirea calității locurilor de muncă, a învățământului, a competențelor, a incluziunii sociale și a accesului egal la sistemul de sănătate</a:t>
            </a:r>
          </a:p>
          <a:p>
            <a:pPr marL="68580" indent="0" algn="just">
              <a:buNone/>
            </a:pPr>
            <a:r>
              <a:rPr lang="ro-RO" b="1" dirty="0" smtClean="0"/>
              <a:t>      5.   </a:t>
            </a:r>
            <a:r>
              <a:rPr lang="vi-VN" b="1" dirty="0" smtClean="0"/>
              <a:t>O </a:t>
            </a:r>
            <a:r>
              <a:rPr lang="vi-VN" b="1" dirty="0"/>
              <a:t>Europă mai apropiată de cetățenii săi</a:t>
            </a:r>
            <a:r>
              <a:rPr lang="vi-VN" dirty="0"/>
              <a:t>, prin sprijinirea strategiilor de dezvoltare conduse la nivel local și a dezvoltării urbane durabile în UE.</a:t>
            </a:r>
          </a:p>
          <a:p>
            <a:pPr algn="just"/>
            <a:endParaRPr lang="en-US" dirty="0"/>
          </a:p>
        </p:txBody>
      </p:sp>
    </p:spTree>
    <p:extLst>
      <p:ext uri="{BB962C8B-B14F-4D97-AF65-F5344CB8AC3E}">
        <p14:creationId xmlns:p14="http://schemas.microsoft.com/office/powerpoint/2010/main" val="328562750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85000" lnSpcReduction="10000"/>
          </a:bodyPr>
          <a:lstStyle/>
          <a:p>
            <a:pPr algn="just"/>
            <a:r>
              <a:rPr lang="vi-VN" dirty="0"/>
              <a:t>În data de 14 ianuarie 2020, Comisia Europeană a publicat propunerea privind Fondul pentru o tranziție justă (Just Transition Fund – JTF), ca parte componentă a unui pachet mai amplu legislativ referitor la Pactul Ecologic European (European Green Deal).</a:t>
            </a:r>
          </a:p>
          <a:p>
            <a:pPr algn="just"/>
            <a:r>
              <a:rPr lang="vi-VN" dirty="0"/>
              <a:t>Fondul pentru o Tranziție Justă este complementar fondurilor Politicii de Coeziune, fiind necesară modificarea în consecința a proiectului de regulament privind dispozițiile comune ce guvernează perioada de programare 2021-2027.</a:t>
            </a:r>
          </a:p>
          <a:p>
            <a:endParaRPr lang="en-US" dirty="0"/>
          </a:p>
        </p:txBody>
      </p:sp>
    </p:spTree>
    <p:extLst>
      <p:ext uri="{BB962C8B-B14F-4D97-AF65-F5344CB8AC3E}">
        <p14:creationId xmlns:p14="http://schemas.microsoft.com/office/powerpoint/2010/main" val="383004941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62500" lnSpcReduction="20000"/>
          </a:bodyPr>
          <a:lstStyle/>
          <a:p>
            <a:r>
              <a:rPr lang="vi-VN" b="1" dirty="0"/>
              <a:t>Next Generation EU – 750 mld. euro</a:t>
            </a:r>
            <a:endParaRPr lang="vi-VN" dirty="0"/>
          </a:p>
          <a:p>
            <a:pPr marL="68580" indent="0" algn="just">
              <a:buNone/>
            </a:pPr>
            <a:r>
              <a:rPr lang="vi-VN" dirty="0"/>
              <a:t>NextGenerationEU este un instrument temporar de redresare în valoare de 750 de miliarde EUR, menit să contribuie la repararea daunelor economice și sociale imediate provocate de pandemia de coronavirus.</a:t>
            </a:r>
          </a:p>
          <a:p>
            <a:pPr marL="68580" indent="0" algn="just">
              <a:buNone/>
            </a:pPr>
            <a:r>
              <a:rPr lang="vi-VN" dirty="0"/>
              <a:t>Acesta are la bază trei piloni:</a:t>
            </a:r>
          </a:p>
          <a:p>
            <a:pPr indent="234950" algn="just"/>
            <a:r>
              <a:rPr lang="vi-VN" dirty="0"/>
              <a:t>instrumente de sprijinire a eforturilor depuse de statele membre pentru a se redresa, pentru a remedia consecințele crizei și pentru a ieși mai puternice din această încercare;</a:t>
            </a:r>
          </a:p>
          <a:p>
            <a:pPr indent="234950" algn="just"/>
            <a:r>
              <a:rPr lang="vi-VN" dirty="0"/>
              <a:t>măsuri de stimulare a investițiilor private și de sprijinire a întreprinderilor aflate în dificultate;</a:t>
            </a:r>
          </a:p>
          <a:p>
            <a:pPr indent="234950" algn="just"/>
            <a:r>
              <a:rPr lang="vi-VN" dirty="0"/>
              <a:t>consolidarea principalelor programe ale UE pentru a valorifica învățămintele desprinse din criză, pentru a spori soliditatea și reziliența pieței unice și pentru a accelera dubla tranziție verde și digitală.</a:t>
            </a:r>
          </a:p>
          <a:p>
            <a:endParaRPr lang="en-US" dirty="0"/>
          </a:p>
        </p:txBody>
      </p:sp>
    </p:spTree>
    <p:extLst>
      <p:ext uri="{BB962C8B-B14F-4D97-AF65-F5344CB8AC3E}">
        <p14:creationId xmlns:p14="http://schemas.microsoft.com/office/powerpoint/2010/main" val="281320004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FINANŢAREA PROTECŢIEI MEDIULUI</a:t>
            </a:r>
            <a:endParaRPr lang="en-US" sz="2800" dirty="0"/>
          </a:p>
        </p:txBody>
      </p:sp>
      <p:sp>
        <p:nvSpPr>
          <p:cNvPr id="3" name="Content Placeholder 2"/>
          <p:cNvSpPr>
            <a:spLocks noGrp="1"/>
          </p:cNvSpPr>
          <p:nvPr>
            <p:ph idx="1"/>
          </p:nvPr>
        </p:nvSpPr>
        <p:spPr/>
        <p:txBody>
          <a:bodyPr/>
          <a:lstStyle/>
          <a:p>
            <a:pPr algn="just"/>
            <a:r>
              <a:rPr lang="ro-RO" dirty="0" smtClean="0"/>
              <a:t>E</a:t>
            </a:r>
            <a:r>
              <a:rPr lang="vi-VN" dirty="0" smtClean="0"/>
              <a:t>lementul </a:t>
            </a:r>
            <a:r>
              <a:rPr lang="vi-VN" dirty="0"/>
              <a:t>central al Instrumentului</a:t>
            </a:r>
            <a:r>
              <a:rPr lang="ro-RO" dirty="0"/>
              <a:t> </a:t>
            </a:r>
            <a:r>
              <a:rPr lang="ro-RO" dirty="0" smtClean="0"/>
              <a:t>NextGenerationEU este </a:t>
            </a:r>
            <a:r>
              <a:rPr lang="vi-VN" b="1" dirty="0" smtClean="0"/>
              <a:t>Mecanismul </a:t>
            </a:r>
            <a:r>
              <a:rPr lang="vi-VN" b="1" dirty="0"/>
              <a:t>European de Reziliență și </a:t>
            </a:r>
            <a:r>
              <a:rPr lang="vi-VN" b="1" dirty="0" smtClean="0"/>
              <a:t>Redresare</a:t>
            </a:r>
            <a:r>
              <a:rPr lang="vi-VN" dirty="0" smtClean="0"/>
              <a:t>, </a:t>
            </a:r>
            <a:r>
              <a:rPr lang="vi-VN" dirty="0"/>
              <a:t>cu împrumuturi și granturi în valoare de </a:t>
            </a:r>
            <a:r>
              <a:rPr lang="vi-VN" b="1" dirty="0"/>
              <a:t>672,5 miliarde de euro</a:t>
            </a:r>
            <a:r>
              <a:rPr lang="vi-VN" dirty="0"/>
              <a:t>, disponibile pentru sprijinirea reformelor și a investițiilor întreprinse de țările Uniunii Europene.</a:t>
            </a:r>
            <a:endParaRPr lang="en-US" dirty="0"/>
          </a:p>
        </p:txBody>
      </p:sp>
    </p:spTree>
    <p:extLst>
      <p:ext uri="{BB962C8B-B14F-4D97-AF65-F5344CB8AC3E}">
        <p14:creationId xmlns:p14="http://schemas.microsoft.com/office/powerpoint/2010/main" val="31866846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lstStyle/>
          <a:p>
            <a:pPr algn="just"/>
            <a:r>
              <a:rPr lang="vi-VN" dirty="0"/>
              <a:t>Scopul </a:t>
            </a:r>
            <a:r>
              <a:rPr lang="ro-RO" dirty="0" smtClean="0"/>
              <a:t>Mecanismului </a:t>
            </a:r>
            <a:r>
              <a:rPr lang="vi-VN" dirty="0" smtClean="0"/>
              <a:t>este </a:t>
            </a:r>
            <a:r>
              <a:rPr lang="vi-VN" dirty="0"/>
              <a:t>de a atenua impactul economic și social al pandemiei și de a face ca economiile și societățile europene să devină mai durabile, mai reziliente și mai bine pregătite pentru provocările și oportunitățile oferite de tranziția către o economie verde și de tranziția digitală.</a:t>
            </a:r>
            <a:endParaRPr lang="en-US" dirty="0"/>
          </a:p>
        </p:txBody>
      </p:sp>
    </p:spTree>
    <p:extLst>
      <p:ext uri="{BB962C8B-B14F-4D97-AF65-F5344CB8AC3E}">
        <p14:creationId xmlns:p14="http://schemas.microsoft.com/office/powerpoint/2010/main" val="9277981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92500" lnSpcReduction="20000"/>
          </a:bodyPr>
          <a:lstStyle/>
          <a:p>
            <a:pPr marL="0" indent="0" algn="just"/>
            <a:r>
              <a:rPr lang="vi-VN" dirty="0"/>
              <a:t>Mecanismul va avea 6 direcții prioritare de finanțare:</a:t>
            </a:r>
          </a:p>
          <a:p>
            <a:pPr marL="68580" indent="0" algn="just">
              <a:buNone/>
            </a:pPr>
            <a:r>
              <a:rPr lang="ro-RO" dirty="0" smtClean="0"/>
              <a:t> 1. </a:t>
            </a:r>
            <a:r>
              <a:rPr lang="vi-VN" dirty="0" smtClean="0"/>
              <a:t>Tranziția </a:t>
            </a:r>
            <a:r>
              <a:rPr lang="vi-VN" dirty="0"/>
              <a:t>verde, inclusiv </a:t>
            </a:r>
            <a:r>
              <a:rPr lang="vi-VN" dirty="0" smtClean="0"/>
              <a:t>biodiversitatea</a:t>
            </a:r>
            <a:r>
              <a:rPr lang="ro-RO" dirty="0" smtClean="0"/>
              <a:t>;</a:t>
            </a:r>
            <a:endParaRPr lang="vi-VN" dirty="0"/>
          </a:p>
          <a:p>
            <a:pPr marL="68580" indent="0" algn="just">
              <a:buNone/>
            </a:pPr>
            <a:r>
              <a:rPr lang="ro-RO" dirty="0" smtClean="0"/>
              <a:t> 2. </a:t>
            </a:r>
            <a:r>
              <a:rPr lang="vi-VN" dirty="0" smtClean="0"/>
              <a:t>Transformarea digitală</a:t>
            </a:r>
            <a:r>
              <a:rPr lang="ro-RO" dirty="0" smtClean="0"/>
              <a:t>;</a:t>
            </a:r>
            <a:endParaRPr lang="vi-VN" dirty="0"/>
          </a:p>
          <a:p>
            <a:pPr marL="68580" indent="0" algn="just">
              <a:buNone/>
            </a:pPr>
            <a:r>
              <a:rPr lang="ro-RO" dirty="0" smtClean="0"/>
              <a:t> 3. </a:t>
            </a:r>
            <a:r>
              <a:rPr lang="vi-VN" dirty="0" smtClean="0"/>
              <a:t>Coeziunea </a:t>
            </a:r>
            <a:r>
              <a:rPr lang="vi-VN" dirty="0"/>
              <a:t>economică și </a:t>
            </a:r>
            <a:r>
              <a:rPr lang="vi-VN" dirty="0" smtClean="0"/>
              <a:t>competitivitatea</a:t>
            </a:r>
            <a:r>
              <a:rPr lang="ro-RO" dirty="0" smtClean="0"/>
              <a:t>;</a:t>
            </a:r>
            <a:endParaRPr lang="vi-VN" dirty="0"/>
          </a:p>
          <a:p>
            <a:pPr marL="68580" indent="0" algn="just">
              <a:buNone/>
            </a:pPr>
            <a:r>
              <a:rPr lang="ro-RO" dirty="0" smtClean="0"/>
              <a:t> 4. </a:t>
            </a:r>
            <a:r>
              <a:rPr lang="vi-VN" dirty="0" smtClean="0"/>
              <a:t>Coeziunea </a:t>
            </a:r>
            <a:r>
              <a:rPr lang="vi-VN" dirty="0"/>
              <a:t>socială și </a:t>
            </a:r>
            <a:r>
              <a:rPr lang="vi-VN" dirty="0" smtClean="0"/>
              <a:t>teritorială</a:t>
            </a:r>
            <a:r>
              <a:rPr lang="ro-RO" dirty="0" smtClean="0"/>
              <a:t>;</a:t>
            </a:r>
            <a:endParaRPr lang="vi-VN" dirty="0"/>
          </a:p>
          <a:p>
            <a:pPr marL="68580" indent="0" algn="just">
              <a:buNone/>
            </a:pPr>
            <a:r>
              <a:rPr lang="ro-RO" dirty="0" smtClean="0"/>
              <a:t> 5. </a:t>
            </a:r>
            <a:r>
              <a:rPr lang="vi-VN" dirty="0" smtClean="0"/>
              <a:t>Reacția </a:t>
            </a:r>
            <a:r>
              <a:rPr lang="vi-VN" dirty="0"/>
              <a:t>la criză instituțională și pregătirea pentru </a:t>
            </a:r>
            <a:r>
              <a:rPr lang="vi-VN" dirty="0" smtClean="0"/>
              <a:t>criză</a:t>
            </a:r>
            <a:r>
              <a:rPr lang="ro-RO" dirty="0" smtClean="0"/>
              <a:t>;</a:t>
            </a:r>
            <a:endParaRPr lang="vi-VN" dirty="0"/>
          </a:p>
          <a:p>
            <a:pPr marL="68580" indent="0" algn="just">
              <a:buNone/>
            </a:pPr>
            <a:r>
              <a:rPr lang="ro-RO" dirty="0" smtClean="0"/>
              <a:t>6. </a:t>
            </a:r>
            <a:r>
              <a:rPr lang="vi-VN" dirty="0" smtClean="0"/>
              <a:t>Politici </a:t>
            </a:r>
            <a:r>
              <a:rPr lang="vi-VN" dirty="0"/>
              <a:t>pentru următoarea generație, copii și tineri, inclusiv educație și </a:t>
            </a:r>
            <a:r>
              <a:rPr lang="vi-VN" dirty="0" smtClean="0"/>
              <a:t>abilități</a:t>
            </a:r>
            <a:r>
              <a:rPr lang="ro-RO" dirty="0" smtClean="0"/>
              <a:t>.</a:t>
            </a:r>
            <a:endParaRPr lang="vi-VN" dirty="0"/>
          </a:p>
          <a:p>
            <a:endParaRPr lang="en-US" dirty="0"/>
          </a:p>
        </p:txBody>
      </p:sp>
    </p:spTree>
    <p:extLst>
      <p:ext uri="{BB962C8B-B14F-4D97-AF65-F5344CB8AC3E}">
        <p14:creationId xmlns:p14="http://schemas.microsoft.com/office/powerpoint/2010/main" val="151275443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lstStyle/>
          <a:p>
            <a:pPr algn="just"/>
            <a:r>
              <a:rPr lang="vi-VN" dirty="0"/>
              <a:t>În data de 18 decembrie 2020, negociatorii Parlamentului European și Consiliului Uniunii Europene au ajuns la un acord privind forma finală a </a:t>
            </a:r>
            <a:r>
              <a:rPr lang="ro-RO" dirty="0" smtClean="0"/>
              <a:t>M</a:t>
            </a:r>
            <a:r>
              <a:rPr lang="vi-VN" dirty="0" smtClean="0"/>
              <a:t>ecanismului</a:t>
            </a:r>
            <a:r>
              <a:rPr lang="vi-VN" dirty="0"/>
              <a:t>. </a:t>
            </a:r>
            <a:r>
              <a:rPr lang="vi-VN" b="1" dirty="0"/>
              <a:t>Alocarea pentru România este în valoare de 30,5 miliarde de euro</a:t>
            </a:r>
            <a:r>
              <a:rPr lang="vi-VN" dirty="0"/>
              <a:t>.</a:t>
            </a:r>
            <a:endParaRPr lang="en-US" dirty="0"/>
          </a:p>
        </p:txBody>
      </p:sp>
    </p:spTree>
    <p:extLst>
      <p:ext uri="{BB962C8B-B14F-4D97-AF65-F5344CB8AC3E}">
        <p14:creationId xmlns:p14="http://schemas.microsoft.com/office/powerpoint/2010/main" val="35189795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FINANŢAREA PROTECŢIEI MEDIULUI</a:t>
            </a:r>
            <a:endParaRPr lang="en-US" sz="2800" dirty="0"/>
          </a:p>
        </p:txBody>
      </p:sp>
      <p:sp>
        <p:nvSpPr>
          <p:cNvPr id="3" name="Content Placeholder 2"/>
          <p:cNvSpPr>
            <a:spLocks noGrp="1"/>
          </p:cNvSpPr>
          <p:nvPr>
            <p:ph idx="1"/>
          </p:nvPr>
        </p:nvSpPr>
        <p:spPr/>
        <p:txBody>
          <a:bodyPr>
            <a:normAutofit fontScale="92500" lnSpcReduction="20000"/>
          </a:bodyPr>
          <a:lstStyle/>
          <a:p>
            <a:pPr marL="68580" indent="0" algn="just">
              <a:buNone/>
            </a:pPr>
            <a:r>
              <a:rPr lang="vi-VN" i="1" dirty="0" smtClean="0"/>
              <a:t>Planul </a:t>
            </a:r>
            <a:r>
              <a:rPr lang="vi-VN" i="1" dirty="0"/>
              <a:t>Național de Redresare și Reziliență (PNRR)</a:t>
            </a:r>
            <a:r>
              <a:rPr lang="vi-VN" dirty="0"/>
              <a:t> reprezintă un document strategic, elaborat în cadrul Mecanismului de Redresare și Reziliență, parte a pachetului de relansare economică Next Generation EU.</a:t>
            </a:r>
          </a:p>
          <a:p>
            <a:pPr marL="68580" indent="0" algn="just">
              <a:buNone/>
            </a:pPr>
            <a:r>
              <a:rPr lang="vi-VN" dirty="0" smtClean="0"/>
              <a:t>Planul </a:t>
            </a:r>
            <a:r>
              <a:rPr lang="vi-VN" dirty="0"/>
              <a:t>urmărește 3 obiective strategice:</a:t>
            </a:r>
          </a:p>
          <a:p>
            <a:pPr marL="68580" indent="0" algn="just">
              <a:buNone/>
            </a:pPr>
            <a:r>
              <a:rPr lang="ro-RO" dirty="0" smtClean="0"/>
              <a:t>     1. </a:t>
            </a:r>
            <a:r>
              <a:rPr lang="vi-VN" dirty="0" smtClean="0"/>
              <a:t>Ameliorarea </a:t>
            </a:r>
            <a:r>
              <a:rPr lang="vi-VN" dirty="0"/>
              <a:t>stării economice a României urmare a crizei </a:t>
            </a:r>
            <a:r>
              <a:rPr lang="vi-VN" dirty="0" smtClean="0"/>
              <a:t>pandemice</a:t>
            </a:r>
            <a:r>
              <a:rPr lang="ro-RO" dirty="0" smtClean="0"/>
              <a:t>;</a:t>
            </a:r>
            <a:endParaRPr lang="vi-VN" dirty="0"/>
          </a:p>
          <a:p>
            <a:pPr marL="68580" indent="0" algn="just">
              <a:buNone/>
            </a:pPr>
            <a:r>
              <a:rPr lang="ro-RO" dirty="0" smtClean="0"/>
              <a:t>     2.  </a:t>
            </a:r>
            <a:r>
              <a:rPr lang="vi-VN" dirty="0" smtClean="0"/>
              <a:t>Consolidarea </a:t>
            </a:r>
            <a:r>
              <a:rPr lang="vi-VN" dirty="0"/>
              <a:t>capacității de </a:t>
            </a:r>
            <a:r>
              <a:rPr lang="vi-VN" dirty="0" smtClean="0"/>
              <a:t>reziliență</a:t>
            </a:r>
            <a:r>
              <a:rPr lang="ro-RO" dirty="0" smtClean="0"/>
              <a:t>;</a:t>
            </a:r>
            <a:endParaRPr lang="vi-VN" dirty="0"/>
          </a:p>
          <a:p>
            <a:pPr marL="68580" indent="0" algn="just">
              <a:buNone/>
            </a:pPr>
            <a:r>
              <a:rPr lang="ro-RO" dirty="0" smtClean="0"/>
              <a:t>     3. </a:t>
            </a:r>
            <a:r>
              <a:rPr lang="vi-VN" dirty="0" smtClean="0"/>
              <a:t>Asigurarea </a:t>
            </a:r>
            <a:r>
              <a:rPr lang="vi-VN" dirty="0"/>
              <a:t>unei creșteri economice pe termen </a:t>
            </a:r>
            <a:r>
              <a:rPr lang="vi-VN" dirty="0" smtClean="0"/>
              <a:t>lung</a:t>
            </a:r>
            <a:r>
              <a:rPr lang="ro-RO" dirty="0" smtClean="0"/>
              <a:t>.</a:t>
            </a:r>
            <a:endParaRPr lang="vi-VN" dirty="0"/>
          </a:p>
          <a:p>
            <a:endParaRPr lang="en-US" dirty="0"/>
          </a:p>
        </p:txBody>
      </p:sp>
    </p:spTree>
    <p:extLst>
      <p:ext uri="{BB962C8B-B14F-4D97-AF65-F5344CB8AC3E}">
        <p14:creationId xmlns:p14="http://schemas.microsoft.com/office/powerpoint/2010/main" val="23877152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62500" lnSpcReduction="20000"/>
          </a:bodyPr>
          <a:lstStyle/>
          <a:p>
            <a:pPr algn="just"/>
            <a:r>
              <a:rPr lang="ro-RO" dirty="0" smtClean="0"/>
              <a:t>P</a:t>
            </a:r>
            <a:r>
              <a:rPr lang="vi-VN" dirty="0" smtClean="0"/>
              <a:t>rincipalele </a:t>
            </a:r>
            <a:r>
              <a:rPr lang="vi-VN" dirty="0"/>
              <a:t>particularități ale PNRR sunt:</a:t>
            </a:r>
          </a:p>
          <a:p>
            <a:pPr marL="68580" indent="0" algn="just">
              <a:buNone/>
            </a:pPr>
            <a:r>
              <a:rPr lang="ro-RO" dirty="0" smtClean="0"/>
              <a:t>            - r</a:t>
            </a:r>
            <a:r>
              <a:rPr lang="vi-VN" dirty="0" smtClean="0"/>
              <a:t>eprezintă </a:t>
            </a:r>
            <a:r>
              <a:rPr lang="vi-VN" dirty="0"/>
              <a:t>un</a:t>
            </a:r>
            <a:r>
              <a:rPr lang="vi-VN" b="1" dirty="0"/>
              <a:t> plan strategic </a:t>
            </a:r>
            <a:r>
              <a:rPr lang="vi-VN" dirty="0"/>
              <a:t>complementar cu Politica de </a:t>
            </a:r>
            <a:r>
              <a:rPr lang="vi-VN" dirty="0" smtClean="0"/>
              <a:t>Coeziune</a:t>
            </a:r>
            <a:r>
              <a:rPr lang="ro-RO" dirty="0" smtClean="0"/>
              <a:t>;</a:t>
            </a:r>
            <a:endParaRPr lang="ro-RO" dirty="0"/>
          </a:p>
          <a:p>
            <a:pPr marL="68580" indent="0" algn="just">
              <a:buNone/>
            </a:pPr>
            <a:r>
              <a:rPr lang="ro-RO" dirty="0" smtClean="0"/>
              <a:t>            -  p</a:t>
            </a:r>
            <a:r>
              <a:rPr lang="vi-VN" dirty="0" smtClean="0"/>
              <a:t>romovează </a:t>
            </a:r>
            <a:r>
              <a:rPr lang="vi-VN" dirty="0"/>
              <a:t>investițiile în </a:t>
            </a:r>
            <a:r>
              <a:rPr lang="vi-VN" b="1" dirty="0" smtClean="0"/>
              <a:t>infrastructură</a:t>
            </a:r>
            <a:r>
              <a:rPr lang="ro-RO" b="1" dirty="0" smtClean="0"/>
              <a:t>;</a:t>
            </a:r>
            <a:endParaRPr lang="vi-VN" dirty="0"/>
          </a:p>
          <a:p>
            <a:pPr marL="68580" indent="0" algn="just">
              <a:buNone/>
            </a:pPr>
            <a:r>
              <a:rPr lang="ro-RO" dirty="0" smtClean="0"/>
              <a:t>            -  r</a:t>
            </a:r>
            <a:r>
              <a:rPr lang="vi-VN" dirty="0" smtClean="0"/>
              <a:t>espectă </a:t>
            </a:r>
            <a:r>
              <a:rPr lang="vi-VN" dirty="0"/>
              <a:t>viziunea de </a:t>
            </a:r>
            <a:r>
              <a:rPr lang="vi-VN" b="1" dirty="0"/>
              <a:t>tranziție verde și </a:t>
            </a:r>
            <a:r>
              <a:rPr lang="vi-VN" b="1" dirty="0" smtClean="0"/>
              <a:t>digitalizare</a:t>
            </a:r>
            <a:r>
              <a:rPr lang="ro-RO" b="1" dirty="0" smtClean="0"/>
              <a:t>;</a:t>
            </a:r>
            <a:endParaRPr lang="vi-VN" dirty="0"/>
          </a:p>
          <a:p>
            <a:pPr marL="68580" indent="0" algn="just">
              <a:buNone/>
            </a:pPr>
            <a:r>
              <a:rPr lang="ro-RO" dirty="0"/>
              <a:t> </a:t>
            </a:r>
            <a:r>
              <a:rPr lang="ro-RO" dirty="0" smtClean="0"/>
              <a:t>           -  p</a:t>
            </a:r>
            <a:r>
              <a:rPr lang="vi-VN" dirty="0" smtClean="0"/>
              <a:t>romovează</a:t>
            </a:r>
            <a:r>
              <a:rPr lang="vi-VN" dirty="0"/>
              <a:t> </a:t>
            </a:r>
            <a:r>
              <a:rPr lang="vi-VN" b="1" dirty="0"/>
              <a:t>investiții în mediul de </a:t>
            </a:r>
            <a:r>
              <a:rPr lang="vi-VN" b="1" dirty="0" smtClean="0"/>
              <a:t>afaceri</a:t>
            </a:r>
            <a:r>
              <a:rPr lang="ro-RO" b="1" dirty="0" smtClean="0"/>
              <a:t>;</a:t>
            </a:r>
            <a:endParaRPr lang="vi-VN" dirty="0"/>
          </a:p>
          <a:p>
            <a:pPr marL="68580" indent="0" algn="just">
              <a:buNone/>
            </a:pPr>
            <a:r>
              <a:rPr lang="ro-RO" dirty="0" smtClean="0"/>
              <a:t>            -  alocă </a:t>
            </a:r>
            <a:r>
              <a:rPr lang="vi-VN" dirty="0" smtClean="0"/>
              <a:t>investiții </a:t>
            </a:r>
            <a:r>
              <a:rPr lang="vi-VN" dirty="0"/>
              <a:t>în </a:t>
            </a:r>
            <a:r>
              <a:rPr lang="vi-VN" b="1" dirty="0"/>
              <a:t>capacitatea de reziliență în </a:t>
            </a:r>
            <a:r>
              <a:rPr lang="vi-VN" b="1" dirty="0" smtClean="0"/>
              <a:t>criză</a:t>
            </a:r>
            <a:r>
              <a:rPr lang="ro-RO" b="1" dirty="0" smtClean="0"/>
              <a:t>;</a:t>
            </a:r>
            <a:endParaRPr lang="vi-VN" dirty="0"/>
          </a:p>
          <a:p>
            <a:pPr marL="68580" indent="0" algn="just">
              <a:buNone/>
            </a:pPr>
            <a:r>
              <a:rPr lang="ro-RO" dirty="0" smtClean="0"/>
              <a:t>            - e</a:t>
            </a:r>
            <a:r>
              <a:rPr lang="vi-VN" dirty="0" smtClean="0"/>
              <a:t>ste</a:t>
            </a:r>
            <a:r>
              <a:rPr lang="vi-VN" dirty="0"/>
              <a:t> </a:t>
            </a:r>
            <a:r>
              <a:rPr lang="vi-VN" b="1" dirty="0"/>
              <a:t>complementar</a:t>
            </a:r>
            <a:r>
              <a:rPr lang="vi-VN" dirty="0"/>
              <a:t> cu măsurile și politicile de coeziune socială (educație și ocupare, incluziune și demnitate socială</a:t>
            </a:r>
            <a:r>
              <a:rPr lang="vi-VN" dirty="0" smtClean="0"/>
              <a:t>)</a:t>
            </a:r>
            <a:r>
              <a:rPr lang="ro-RO" dirty="0" smtClean="0"/>
              <a:t>.</a:t>
            </a:r>
          </a:p>
          <a:p>
            <a:pPr marL="68580" indent="0" algn="just">
              <a:buNone/>
            </a:pPr>
            <a:endParaRPr lang="vi-VN" dirty="0"/>
          </a:p>
          <a:p>
            <a:pPr algn="just"/>
            <a:r>
              <a:rPr lang="vi-VN" dirty="0"/>
              <a:t>Cu un total alocat de </a:t>
            </a:r>
            <a:r>
              <a:rPr lang="vi-VN" b="1" dirty="0"/>
              <a:t>30,44 miliarde euro</a:t>
            </a:r>
            <a:r>
              <a:rPr lang="vi-VN" dirty="0"/>
              <a:t> (prețuri 2018), respectiv de 33,009 miliarde euro (prețuri curente), planul este structurat pe trei piloni și 12 domenii prioritare pentru dezvoltarea României.</a:t>
            </a:r>
          </a:p>
          <a:p>
            <a:endParaRPr lang="en-US" dirty="0"/>
          </a:p>
        </p:txBody>
      </p:sp>
    </p:spTree>
    <p:extLst>
      <p:ext uri="{BB962C8B-B14F-4D97-AF65-F5344CB8AC3E}">
        <p14:creationId xmlns:p14="http://schemas.microsoft.com/office/powerpoint/2010/main" val="212951592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85000" lnSpcReduction="10000"/>
          </a:bodyPr>
          <a:lstStyle/>
          <a:p>
            <a:pPr algn="just"/>
            <a:r>
              <a:rPr lang="ro-RO" dirty="0" smtClean="0"/>
              <a:t>Structura bugetului PNRR pe cei 3 piloni este următoarea:</a:t>
            </a:r>
          </a:p>
          <a:p>
            <a:pPr marL="68580" indent="0">
              <a:buNone/>
            </a:pPr>
            <a:r>
              <a:rPr lang="ro-RO" dirty="0"/>
              <a:t> </a:t>
            </a:r>
            <a:r>
              <a:rPr lang="ro-RO" dirty="0" smtClean="0"/>
              <a:t>     - </a:t>
            </a:r>
            <a:r>
              <a:rPr lang="ro-RO" b="1" dirty="0" smtClean="0"/>
              <a:t>pilonul 1</a:t>
            </a:r>
            <a:r>
              <a:rPr lang="ro-RO" dirty="0" smtClean="0"/>
              <a:t> – </a:t>
            </a:r>
            <a:r>
              <a:rPr lang="ro-RO" i="1" dirty="0" smtClean="0"/>
              <a:t>Transport și schimbări climatice</a:t>
            </a:r>
            <a:r>
              <a:rPr lang="ro-RO" dirty="0" smtClean="0"/>
              <a:t> – 21,4 mld  euro;</a:t>
            </a:r>
          </a:p>
          <a:p>
            <a:pPr marL="68580" indent="0">
              <a:buNone/>
            </a:pPr>
            <a:r>
              <a:rPr lang="ro-RO" dirty="0"/>
              <a:t> </a:t>
            </a:r>
            <a:r>
              <a:rPr lang="ro-RO" dirty="0" smtClean="0"/>
              <a:t>     - </a:t>
            </a:r>
            <a:r>
              <a:rPr lang="ro-RO" b="1" dirty="0" smtClean="0"/>
              <a:t>pilonul 2</a:t>
            </a:r>
            <a:r>
              <a:rPr lang="ro-RO" dirty="0" smtClean="0"/>
              <a:t> – </a:t>
            </a:r>
            <a:r>
              <a:rPr lang="ro-RO" i="1" dirty="0" smtClean="0"/>
              <a:t>Servicii publice, dezvoltare urbană, valorificare patrimoniului  </a:t>
            </a:r>
            <a:r>
              <a:rPr lang="ro-RO" dirty="0" smtClean="0"/>
              <a:t>- 6,5 mld.euro;</a:t>
            </a:r>
          </a:p>
          <a:p>
            <a:pPr marL="68580" indent="0">
              <a:buNone/>
            </a:pPr>
            <a:r>
              <a:rPr lang="ro-RO" dirty="0"/>
              <a:t> </a:t>
            </a:r>
            <a:r>
              <a:rPr lang="ro-RO" dirty="0" smtClean="0"/>
              <a:t>    - </a:t>
            </a:r>
            <a:r>
              <a:rPr lang="ro-RO" b="1" dirty="0" smtClean="0"/>
              <a:t>pilonul 3</a:t>
            </a:r>
            <a:r>
              <a:rPr lang="ro-RO" dirty="0" smtClean="0"/>
              <a:t> – Competitivitate economică, digitalizare și reziliență – 5,08 ,mld. </a:t>
            </a:r>
            <a:r>
              <a:rPr lang="ro-RO" dirty="0"/>
              <a:t>e</a:t>
            </a:r>
            <a:r>
              <a:rPr lang="ro-RO" dirty="0" smtClean="0"/>
              <a:t>uro.</a:t>
            </a:r>
          </a:p>
          <a:p>
            <a:pPr marL="68580" indent="0" algn="just">
              <a:buNone/>
            </a:pPr>
            <a:r>
              <a:rPr lang="vi-VN" dirty="0"/>
              <a:t>Planul Național de Relansare și Reziliență </a:t>
            </a:r>
            <a:r>
              <a:rPr lang="ro-RO" dirty="0" smtClean="0"/>
              <a:t>a fost supus</a:t>
            </a:r>
            <a:r>
              <a:rPr lang="vi-VN" dirty="0" smtClean="0"/>
              <a:t> </a:t>
            </a:r>
            <a:r>
              <a:rPr lang="vi-VN" dirty="0"/>
              <a:t>consultării publice în perioada </a:t>
            </a:r>
            <a:r>
              <a:rPr lang="vi-VN" b="1" dirty="0"/>
              <a:t>26 noiembrie – 31 decembrie 2020</a:t>
            </a:r>
            <a:endParaRPr lang="en-US" dirty="0"/>
          </a:p>
        </p:txBody>
      </p:sp>
    </p:spTree>
    <p:extLst>
      <p:ext uri="{BB962C8B-B14F-4D97-AF65-F5344CB8AC3E}">
        <p14:creationId xmlns:p14="http://schemas.microsoft.com/office/powerpoint/2010/main" val="316353606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92500" lnSpcReduction="20000"/>
          </a:bodyPr>
          <a:lstStyle/>
          <a:p>
            <a:r>
              <a:rPr lang="ro-RO" b="1" dirty="0" smtClean="0"/>
              <a:t>Programul LIFE</a:t>
            </a:r>
          </a:p>
          <a:p>
            <a:pPr marL="68580" indent="0" algn="just">
              <a:buNone/>
            </a:pPr>
            <a:r>
              <a:rPr lang="vi-VN" dirty="0"/>
              <a:t>Comisia Europeană a aprobat un pachet de investiții în valoare de peste 280 de milioane euro din bugetul Uniunii Europene pentru peste 120 de noi proiecte în cadrul programului LIFE. Această finanțare va atrage investiții totale de aproape 590 de milioane euro pentru a contribui la îndeplinirea obiectivelor ambițioase ale acestor proiecte în materie de mediu, natură și politici climatice. Această sumă reprezintă o creștere cu 37 % față de anul trecut.</a:t>
            </a:r>
          </a:p>
          <a:p>
            <a:endParaRPr lang="en-US" dirty="0"/>
          </a:p>
        </p:txBody>
      </p:sp>
    </p:spTree>
    <p:extLst>
      <p:ext uri="{BB962C8B-B14F-4D97-AF65-F5344CB8AC3E}">
        <p14:creationId xmlns:p14="http://schemas.microsoft.com/office/powerpoint/2010/main" val="85198666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62500" lnSpcReduction="20000"/>
          </a:bodyPr>
          <a:lstStyle/>
          <a:p>
            <a:pPr algn="just"/>
            <a:endParaRPr lang="ro-RO" dirty="0" smtClean="0"/>
          </a:p>
          <a:p>
            <a:pPr algn="just"/>
            <a:r>
              <a:rPr lang="vi-VN" dirty="0" smtClean="0"/>
              <a:t>Printre </a:t>
            </a:r>
            <a:r>
              <a:rPr lang="vi-VN" dirty="0"/>
              <a:t>altele, proiectele vor contribui la realizarea obiectivelor Pactului verde european, prin faptul că vor sprijini Strategia Uniunii Europene în domeniul biodiversității și Planul de acțiune pentru economia circulară și vor ajuta la redresarea ecologică în urma pandemiei de coronavirus și la transformarea Europei într-un continent neutru din punct de vedere climatic până în 2050. Dintre noile proiecte, multe sunt proiecte cu caracter transnațional, care implică mai multe state membre</a:t>
            </a:r>
            <a:r>
              <a:rPr lang="vi-VN" dirty="0" smtClean="0"/>
              <a:t>.</a:t>
            </a:r>
            <a:endParaRPr lang="ro-RO" dirty="0" smtClean="0"/>
          </a:p>
          <a:p>
            <a:pPr marL="68580" indent="0" algn="just">
              <a:buNone/>
            </a:pPr>
            <a:endParaRPr lang="vi-VN" dirty="0"/>
          </a:p>
          <a:p>
            <a:pPr algn="just"/>
            <a:r>
              <a:rPr lang="vi-VN" dirty="0"/>
              <a:t>Aproximativ 220 de milioane euro sunt alocate unei game largi de proiecte ce vizează mediul si eficiența utilizării resurselor, natura și biodiversitatea, guvernanța și informarea în domeniul mediului. Peste 60 de milioane euro sunt destinate sprijinirii unor proiecte ce vizează combaterea efectelor schimbărilor climatice, adaptarea la acestea, precum și guvernanța și informarea în domeniu.</a:t>
            </a:r>
          </a:p>
          <a:p>
            <a:endParaRPr lang="en-US" dirty="0"/>
          </a:p>
        </p:txBody>
      </p:sp>
    </p:spTree>
    <p:extLst>
      <p:ext uri="{BB962C8B-B14F-4D97-AF65-F5344CB8AC3E}">
        <p14:creationId xmlns:p14="http://schemas.microsoft.com/office/powerpoint/2010/main" val="117981890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FINANŢAREA PROTECŢIEI MEDIULUI</a:t>
            </a:r>
            <a:endParaRPr lang="en-US" sz="2800" dirty="0"/>
          </a:p>
        </p:txBody>
      </p:sp>
      <p:sp>
        <p:nvSpPr>
          <p:cNvPr id="3" name="Content Placeholder 2"/>
          <p:cNvSpPr>
            <a:spLocks noGrp="1"/>
          </p:cNvSpPr>
          <p:nvPr>
            <p:ph idx="1"/>
          </p:nvPr>
        </p:nvSpPr>
        <p:spPr/>
        <p:txBody>
          <a:bodyPr/>
          <a:lstStyle/>
          <a:p>
            <a:r>
              <a:rPr lang="ro-RO" dirty="0" smtClean="0"/>
              <a:t>Fondul pentru mediu</a:t>
            </a:r>
          </a:p>
          <a:p>
            <a:pPr marL="68580" indent="0" algn="just">
              <a:buNone/>
            </a:pPr>
            <a:r>
              <a:rPr lang="ro-RO" dirty="0" smtClean="0"/>
              <a:t>	</a:t>
            </a:r>
            <a:r>
              <a:rPr lang="en-US" dirty="0" err="1" smtClean="0"/>
              <a:t>Fondul</a:t>
            </a:r>
            <a:r>
              <a:rPr lang="en-US" dirty="0" smtClean="0"/>
              <a:t> </a:t>
            </a:r>
            <a:r>
              <a:rPr lang="en-US" dirty="0" err="1"/>
              <a:t>pentru</a:t>
            </a:r>
            <a:r>
              <a:rPr lang="en-US" dirty="0"/>
              <a:t> </a:t>
            </a:r>
            <a:r>
              <a:rPr lang="en-US" dirty="0" err="1"/>
              <a:t>mediu</a:t>
            </a:r>
            <a:r>
              <a:rPr lang="en-US" dirty="0"/>
              <a:t> </a:t>
            </a:r>
            <a:r>
              <a:rPr lang="en-US" dirty="0" err="1"/>
              <a:t>este</a:t>
            </a:r>
            <a:r>
              <a:rPr lang="en-US" dirty="0"/>
              <a:t> un instrument </a:t>
            </a:r>
            <a:r>
              <a:rPr lang="en-US" dirty="0" err="1"/>
              <a:t>financiar</a:t>
            </a:r>
            <a:r>
              <a:rPr lang="en-US" dirty="0"/>
              <a:t> </a:t>
            </a:r>
            <a:r>
              <a:rPr lang="en-US" dirty="0" err="1"/>
              <a:t>destinat</a:t>
            </a:r>
            <a:r>
              <a:rPr lang="en-US" dirty="0"/>
              <a:t> </a:t>
            </a:r>
            <a:r>
              <a:rPr lang="en-US" dirty="0" err="1"/>
              <a:t>susținerii</a:t>
            </a:r>
            <a:r>
              <a:rPr lang="en-US" dirty="0"/>
              <a:t> </a:t>
            </a:r>
            <a:r>
              <a:rPr lang="en-US" dirty="0" err="1" smtClean="0"/>
              <a:t>și</a:t>
            </a:r>
            <a:r>
              <a:rPr lang="ro-RO" dirty="0" smtClean="0"/>
              <a:t> </a:t>
            </a:r>
            <a:r>
              <a:rPr lang="vi-VN" dirty="0" smtClean="0"/>
              <a:t>realizării </a:t>
            </a:r>
            <a:r>
              <a:rPr lang="vi-VN" dirty="0"/>
              <a:t>proiectelor prioritare pentru protecția mediului, în conformitate </a:t>
            </a:r>
            <a:r>
              <a:rPr lang="vi-VN" dirty="0" smtClean="0"/>
              <a:t>cu</a:t>
            </a:r>
            <a:r>
              <a:rPr lang="ro-RO" dirty="0" smtClean="0"/>
              <a:t> </a:t>
            </a:r>
            <a:r>
              <a:rPr lang="en-US" dirty="0" err="1" smtClean="0"/>
              <a:t>normele</a:t>
            </a:r>
            <a:r>
              <a:rPr lang="en-US" dirty="0" smtClean="0"/>
              <a:t> </a:t>
            </a:r>
            <a:r>
              <a:rPr lang="en-US" dirty="0" err="1"/>
              <a:t>și</a:t>
            </a:r>
            <a:r>
              <a:rPr lang="en-US" dirty="0"/>
              <a:t> </a:t>
            </a:r>
            <a:r>
              <a:rPr lang="en-US" dirty="0" err="1"/>
              <a:t>standardele</a:t>
            </a:r>
            <a:r>
              <a:rPr lang="en-US" dirty="0"/>
              <a:t> de </a:t>
            </a:r>
            <a:r>
              <a:rPr lang="en-US" dirty="0" err="1"/>
              <a:t>mediu</a:t>
            </a:r>
            <a:r>
              <a:rPr lang="en-US" dirty="0"/>
              <a:t> </a:t>
            </a:r>
            <a:r>
              <a:rPr lang="en-US" dirty="0" err="1"/>
              <a:t>în</a:t>
            </a:r>
            <a:r>
              <a:rPr lang="en-US" dirty="0"/>
              <a:t> </a:t>
            </a:r>
            <a:r>
              <a:rPr lang="en-US" dirty="0" err="1"/>
              <a:t>vigoare</a:t>
            </a:r>
            <a:r>
              <a:rPr lang="en-US" dirty="0"/>
              <a:t>.</a:t>
            </a:r>
          </a:p>
        </p:txBody>
      </p:sp>
    </p:spTree>
    <p:extLst>
      <p:ext uri="{BB962C8B-B14F-4D97-AF65-F5344CB8AC3E}">
        <p14:creationId xmlns:p14="http://schemas.microsoft.com/office/powerpoint/2010/main" val="119537558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92500" lnSpcReduction="10000"/>
          </a:bodyPr>
          <a:lstStyle/>
          <a:p>
            <a:pPr algn="just"/>
            <a:r>
              <a:rPr lang="vi-VN" dirty="0"/>
              <a:t>Fondul pentru mediu este fond public, deductibil din punct de vedere fiscal, iar veniturile acestuia constituie venituri publice, ce fac parte din bugetul general consolidat, constituite printr-o lege specială ce stabileşte şi destinaţiile acestora</a:t>
            </a:r>
            <a:r>
              <a:rPr lang="vi-VN" dirty="0" smtClean="0"/>
              <a:t>.</a:t>
            </a:r>
            <a:endParaRPr lang="ro-RO" dirty="0" smtClean="0"/>
          </a:p>
          <a:p>
            <a:pPr algn="just"/>
            <a:r>
              <a:rPr lang="pt-BR" dirty="0"/>
              <a:t>Fondul pentru mediu este gestionat de către </a:t>
            </a:r>
            <a:r>
              <a:rPr lang="pt-BR" b="1" dirty="0"/>
              <a:t>Administrația Fondului </a:t>
            </a:r>
            <a:r>
              <a:rPr lang="pt-BR" b="1" dirty="0" smtClean="0"/>
              <a:t>pentru</a:t>
            </a:r>
            <a:r>
              <a:rPr lang="ro-RO" b="1" dirty="0" smtClean="0"/>
              <a:t> </a:t>
            </a:r>
            <a:r>
              <a:rPr lang="vi-VN" b="1" dirty="0" smtClean="0"/>
              <a:t>Mediu </a:t>
            </a:r>
            <a:r>
              <a:rPr lang="vi-VN" dirty="0"/>
              <a:t>(AFM), instituție publică aflată în coordonarea Ministerului Mediului.</a:t>
            </a:r>
            <a:endParaRPr lang="en-US" dirty="0"/>
          </a:p>
        </p:txBody>
      </p:sp>
    </p:spTree>
    <p:extLst>
      <p:ext uri="{BB962C8B-B14F-4D97-AF65-F5344CB8AC3E}">
        <p14:creationId xmlns:p14="http://schemas.microsoft.com/office/powerpoint/2010/main" val="189321899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a:bodyPr>
          <a:lstStyle/>
          <a:p>
            <a:pPr marL="68580" indent="0" algn="just">
              <a:buNone/>
            </a:pPr>
            <a:r>
              <a:rPr lang="ro-RO" dirty="0" smtClean="0"/>
              <a:t>	</a:t>
            </a:r>
            <a:r>
              <a:rPr lang="vi-VN" dirty="0" smtClean="0"/>
              <a:t>Administraţia </a:t>
            </a:r>
            <a:r>
              <a:rPr lang="vi-VN" dirty="0"/>
              <a:t>Fondului pentru Mediu, </a:t>
            </a:r>
            <a:r>
              <a:rPr lang="vi-VN" dirty="0" smtClean="0"/>
              <a:t>este </a:t>
            </a:r>
            <a:r>
              <a:rPr lang="vi-VN" dirty="0"/>
              <a:t>persoană juridică română, instituţie publică finanţată integral din venituri proprii, înfiinţată conform Ordonanţei de urgenţă a Guvernului nr. 196/2005 </a:t>
            </a:r>
            <a:r>
              <a:rPr lang="en-US" dirty="0" smtClean="0"/>
              <a:t>cu </a:t>
            </a:r>
            <a:r>
              <a:rPr lang="en-US" dirty="0" err="1" smtClean="0"/>
              <a:t>comple</a:t>
            </a:r>
            <a:r>
              <a:rPr lang="ro-RO" dirty="0" smtClean="0"/>
              <a:t>tările și modificările ulterioare </a:t>
            </a:r>
            <a:r>
              <a:rPr lang="vi-VN" dirty="0" smtClean="0"/>
              <a:t>privind </a:t>
            </a:r>
            <a:r>
              <a:rPr lang="vi-VN" dirty="0"/>
              <a:t>Fondul pentru mediu, în coordonarea autorităţii publice centrale pentru protecţia mediului.</a:t>
            </a:r>
            <a:endParaRPr lang="en-US" dirty="0"/>
          </a:p>
        </p:txBody>
      </p:sp>
    </p:spTree>
    <p:extLst>
      <p:ext uri="{BB962C8B-B14F-4D97-AF65-F5344CB8AC3E}">
        <p14:creationId xmlns:p14="http://schemas.microsoft.com/office/powerpoint/2010/main" val="167028550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85000" lnSpcReduction="20000"/>
          </a:bodyPr>
          <a:lstStyle/>
          <a:p>
            <a:pPr algn="just"/>
            <a:r>
              <a:rPr lang="vi-VN" dirty="0"/>
              <a:t>Administraţia Fondului pentru Mediu se adresează unei categorii largi de beneficiari: operatori economici; ong-uri; unităţi administrativ-teritoriale; unităţi şi instituţii de învăţământ; composesorate şi ocoale silvice; unităţi de cult; instituţii publice; asociaţii de dezvoltare intercomunitară; institute de cercetare-dezvoltare; asociaţii de proprietari; persoane fizice; persoane fizice autorizate; întreprinderi individuale şi întreprinderi familiale, care prin implementarea şi derularea de programe contribuie la îmbunătăţirea condiţiilor de viaţă, şi în acelaşi timp, conştientizează publicul asupra problemelor de mediu.</a:t>
            </a:r>
            <a:endParaRPr lang="en-US" dirty="0"/>
          </a:p>
        </p:txBody>
      </p:sp>
    </p:spTree>
    <p:extLst>
      <p:ext uri="{BB962C8B-B14F-4D97-AF65-F5344CB8AC3E}">
        <p14:creationId xmlns:p14="http://schemas.microsoft.com/office/powerpoint/2010/main" val="349259597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Autofit/>
          </a:bodyPr>
          <a:lstStyle/>
          <a:p>
            <a:pPr algn="just"/>
            <a:r>
              <a:rPr lang="pt-BR" sz="1800" dirty="0"/>
              <a:t>Administrația Fondului </a:t>
            </a:r>
            <a:r>
              <a:rPr lang="pt-BR" sz="1800" dirty="0" smtClean="0"/>
              <a:t>are, </a:t>
            </a:r>
            <a:r>
              <a:rPr lang="ro-RO" sz="1800" dirty="0" smtClean="0"/>
              <a:t>conform art 3 din OUG</a:t>
            </a:r>
            <a:r>
              <a:rPr lang="en-US" sz="1800" dirty="0" smtClean="0"/>
              <a:t> </a:t>
            </a:r>
            <a:r>
              <a:rPr lang="en-US" sz="1800" dirty="0"/>
              <a:t>Nr. 196/2005 </a:t>
            </a:r>
            <a:r>
              <a:rPr lang="ro-RO" sz="1800" dirty="0" smtClean="0"/>
              <a:t>, </a:t>
            </a:r>
            <a:r>
              <a:rPr lang="pt-BR" sz="1800" dirty="0" smtClean="0"/>
              <a:t>următoarele </a:t>
            </a:r>
            <a:r>
              <a:rPr lang="pt-BR" sz="1800" b="1" dirty="0"/>
              <a:t>atribuţii </a:t>
            </a:r>
            <a:r>
              <a:rPr lang="pt-BR" sz="1800" dirty="0"/>
              <a:t>:</a:t>
            </a:r>
            <a:endParaRPr lang="ro-RO" sz="1800" dirty="0" smtClean="0"/>
          </a:p>
          <a:p>
            <a:pPr marL="68580" indent="0" algn="just">
              <a:buNone/>
            </a:pPr>
            <a:r>
              <a:rPr lang="ro-RO" sz="1800" dirty="0" smtClean="0"/>
              <a:t>       a) </a:t>
            </a:r>
            <a:r>
              <a:rPr lang="vi-VN" sz="1800" dirty="0" smtClean="0"/>
              <a:t>urmăreşte </a:t>
            </a:r>
            <a:r>
              <a:rPr lang="vi-VN" sz="1800" dirty="0"/>
              <a:t>constituirea şi gestionarea Fondului pentru mediu; </a:t>
            </a:r>
            <a:endParaRPr lang="ro-RO" sz="1800" dirty="0" smtClean="0"/>
          </a:p>
          <a:p>
            <a:pPr marL="68580" indent="0" algn="just">
              <a:buNone/>
            </a:pPr>
            <a:r>
              <a:rPr lang="ro-RO" sz="1800" dirty="0" smtClean="0"/>
              <a:t>        </a:t>
            </a:r>
            <a:r>
              <a:rPr lang="vi-VN" sz="1800" dirty="0" smtClean="0"/>
              <a:t>b</a:t>
            </a:r>
            <a:r>
              <a:rPr lang="vi-VN" sz="1800" dirty="0"/>
              <a:t>) întocmeşte bugetul de venituri şi cheltuieli</a:t>
            </a:r>
            <a:r>
              <a:rPr lang="vi-VN" sz="1800" dirty="0" smtClean="0"/>
              <a:t>;</a:t>
            </a:r>
            <a:endParaRPr lang="ro-RO" sz="1800" dirty="0" smtClean="0"/>
          </a:p>
          <a:p>
            <a:pPr marL="68580" indent="0" algn="just">
              <a:buNone/>
            </a:pPr>
            <a:r>
              <a:rPr lang="ro-RO" sz="1800" dirty="0" smtClean="0"/>
              <a:t>        </a:t>
            </a:r>
            <a:r>
              <a:rPr lang="vi-VN" sz="1800" dirty="0" smtClean="0"/>
              <a:t>c</a:t>
            </a:r>
            <a:r>
              <a:rPr lang="vi-VN" sz="1800" dirty="0"/>
              <a:t>) analizează, selectează şi finanţează programe şi proiecte pentru protecţia mediului, aprobate în conformitate cu prevederile prezentei ordonan ţe de urgenţă</a:t>
            </a:r>
            <a:r>
              <a:rPr lang="vi-VN" sz="1800" dirty="0" smtClean="0"/>
              <a:t>;</a:t>
            </a:r>
            <a:endParaRPr lang="ro-RO" sz="1800" dirty="0" smtClean="0"/>
          </a:p>
          <a:p>
            <a:pPr marL="68580" indent="0" algn="just">
              <a:buNone/>
            </a:pPr>
            <a:r>
              <a:rPr lang="ro-RO" sz="1800" dirty="0" smtClean="0"/>
              <a:t>       </a:t>
            </a:r>
            <a:r>
              <a:rPr lang="vi-VN" sz="1800" dirty="0" smtClean="0"/>
              <a:t>d</a:t>
            </a:r>
            <a:r>
              <a:rPr lang="vi-VN" sz="1800" dirty="0"/>
              <a:t>) urmăreşte şi controlează implementarea proiectelor şi programelor finanţate din Fondul pentru mediu; </a:t>
            </a:r>
            <a:endParaRPr lang="ro-RO" sz="1800" dirty="0" smtClean="0"/>
          </a:p>
        </p:txBody>
      </p:sp>
    </p:spTree>
    <p:extLst>
      <p:ext uri="{BB962C8B-B14F-4D97-AF65-F5344CB8AC3E}">
        <p14:creationId xmlns:p14="http://schemas.microsoft.com/office/powerpoint/2010/main" val="259224298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a:bodyPr>
          <a:lstStyle/>
          <a:p>
            <a:pPr marL="68580" indent="0" algn="just">
              <a:buNone/>
            </a:pPr>
            <a:r>
              <a:rPr lang="vi-VN" dirty="0"/>
              <a:t>e) finanţează lucrări destinate prevenirii, înlăturării şi/sau diminuării efectelor produse de fenomenele meteorologice periculoase la lucrările de gospodărire a </a:t>
            </a:r>
            <a:r>
              <a:rPr lang="vi-VN" dirty="0" smtClean="0"/>
              <a:t>apelor</a:t>
            </a:r>
            <a:r>
              <a:rPr lang="ro-RO" dirty="0" smtClean="0"/>
              <a:t>;</a:t>
            </a:r>
          </a:p>
          <a:p>
            <a:pPr marL="68580" indent="0" algn="just">
              <a:buNone/>
            </a:pPr>
            <a:r>
              <a:rPr lang="vi-VN" dirty="0"/>
              <a:t>f) elaborează ghidurile de finanţare aferente categoriilor de proiecte şi programelor pentru protecţia mediului, finanţate din Fondul pentru mediu; #</a:t>
            </a:r>
            <a:r>
              <a:rPr lang="vi-VN" dirty="0" smtClean="0"/>
              <a:t>M12</a:t>
            </a:r>
            <a:endParaRPr lang="en-US" dirty="0"/>
          </a:p>
        </p:txBody>
      </p:sp>
    </p:spTree>
    <p:extLst>
      <p:ext uri="{BB962C8B-B14F-4D97-AF65-F5344CB8AC3E}">
        <p14:creationId xmlns:p14="http://schemas.microsoft.com/office/powerpoint/2010/main" val="277712183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47500" lnSpcReduction="20000"/>
          </a:bodyPr>
          <a:lstStyle/>
          <a:p>
            <a:pPr marL="68580" indent="0" algn="just">
              <a:buNone/>
            </a:pPr>
            <a:r>
              <a:rPr lang="vi-VN" sz="3800" dirty="0"/>
              <a:t>g) analizează şi selectează proiectele obiectivelor de investiţii înaintate de ministerele beneficiare, finanţate din sumele obţinute în urma scoaterii la licitaţie a certificatelor de emisii de gaze cu efect de </a:t>
            </a:r>
            <a:r>
              <a:rPr lang="vi-VN" sz="3800" dirty="0" smtClean="0"/>
              <a:t>seră; </a:t>
            </a:r>
            <a:endParaRPr lang="ro-RO" sz="3800" dirty="0" smtClean="0"/>
          </a:p>
          <a:p>
            <a:pPr marL="68580" indent="0" algn="just">
              <a:buNone/>
            </a:pPr>
            <a:r>
              <a:rPr lang="vi-VN" sz="3800" dirty="0"/>
              <a:t>h) desfăşoară activităţi de </a:t>
            </a:r>
            <a:r>
              <a:rPr lang="vi-VN" sz="3800" dirty="0" smtClean="0"/>
              <a:t>control</a:t>
            </a:r>
            <a:r>
              <a:rPr lang="ro-RO" sz="3800" dirty="0" smtClean="0"/>
              <a:t> </a:t>
            </a:r>
            <a:r>
              <a:rPr lang="vi-VN" sz="3800" dirty="0" smtClean="0"/>
              <a:t>la </a:t>
            </a:r>
            <a:r>
              <a:rPr lang="vi-VN" sz="3800" dirty="0"/>
              <a:t>operatorii economici autorizaţi în vederea preluării responsabilităţii privind realizarea obiectivelor anuale de colectare, reutilizare, reciclare şi valorificare a deşeurilor de echipamente electrice şi electronice şi la operatorii economici autorizaţi în vederea preluării responsabilităţii privind realizarea obiectivelor anuale de colectare, reutilizare, reciclare şi valorificare a deşeurilor de baterii şi acumulatori portabili, care se aplică în mod corespunzător;  </a:t>
            </a:r>
            <a:endParaRPr lang="en-US" sz="3800" dirty="0"/>
          </a:p>
          <a:p>
            <a:endParaRPr lang="en-US" dirty="0"/>
          </a:p>
        </p:txBody>
      </p:sp>
    </p:spTree>
    <p:extLst>
      <p:ext uri="{BB962C8B-B14F-4D97-AF65-F5344CB8AC3E}">
        <p14:creationId xmlns:p14="http://schemas.microsoft.com/office/powerpoint/2010/main" val="369409773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a:bodyPr>
          <a:lstStyle/>
          <a:p>
            <a:pPr marL="68580" indent="0" algn="just">
              <a:buNone/>
            </a:pPr>
            <a:r>
              <a:rPr lang="ro-RO" dirty="0" smtClean="0"/>
              <a:t>i) </a:t>
            </a:r>
            <a:r>
              <a:rPr lang="vi-VN" dirty="0" smtClean="0"/>
              <a:t>desfăşoară </a:t>
            </a:r>
            <a:r>
              <a:rPr lang="vi-VN" dirty="0"/>
              <a:t>activităţi de evidenţă a contribuabililor la bugetul Fondului pentru mediu</a:t>
            </a:r>
            <a:r>
              <a:rPr lang="vi-VN" dirty="0" smtClean="0"/>
              <a:t>;</a:t>
            </a:r>
            <a:endParaRPr lang="ro-RO" dirty="0" smtClean="0"/>
          </a:p>
          <a:p>
            <a:pPr marL="68580" indent="0" algn="just">
              <a:buNone/>
            </a:pPr>
            <a:r>
              <a:rPr lang="vi-VN" dirty="0" smtClean="0"/>
              <a:t>j</a:t>
            </a:r>
            <a:r>
              <a:rPr lang="vi-VN" dirty="0"/>
              <a:t>) desfăşoară inspecţii fiscale şi controale inopinate la </a:t>
            </a:r>
            <a:r>
              <a:rPr lang="vi-VN" dirty="0" smtClean="0"/>
              <a:t>contribuabilii/plătitorii </a:t>
            </a:r>
            <a:r>
              <a:rPr lang="vi-VN" dirty="0"/>
              <a:t>la Fondul pentru </a:t>
            </a:r>
            <a:r>
              <a:rPr lang="vi-VN" dirty="0" smtClean="0"/>
              <a:t>mediu;</a:t>
            </a:r>
            <a:endParaRPr lang="ro-RO" dirty="0" smtClean="0"/>
          </a:p>
          <a:p>
            <a:pPr marL="68580" indent="0" algn="just">
              <a:buNone/>
            </a:pPr>
            <a:r>
              <a:rPr lang="vi-VN" dirty="0" smtClean="0"/>
              <a:t>k</a:t>
            </a:r>
            <a:r>
              <a:rPr lang="vi-VN" dirty="0"/>
              <a:t>) colectează veniturile la bugetul Fondului pentru mediu; </a:t>
            </a:r>
            <a:endParaRPr lang="en-US" dirty="0"/>
          </a:p>
        </p:txBody>
      </p:sp>
    </p:spTree>
    <p:extLst>
      <p:ext uri="{BB962C8B-B14F-4D97-AF65-F5344CB8AC3E}">
        <p14:creationId xmlns:p14="http://schemas.microsoft.com/office/powerpoint/2010/main" val="244406433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lstStyle/>
          <a:p>
            <a:pPr marL="68580" indent="0" algn="just">
              <a:buNone/>
            </a:pPr>
            <a:r>
              <a:rPr lang="vi-VN" dirty="0"/>
              <a:t>l) asigură servicii de asistenţă şi de îndrumare a contribuabililor/plătitorilor la bugetul Fondului pentru mediu, precum şi cu privire la metodologia de calcul al taxelor şi contribuţiilor la Fondul pentru mediu</a:t>
            </a:r>
            <a:r>
              <a:rPr lang="vi-VN" dirty="0" smtClean="0"/>
              <a:t>;</a:t>
            </a:r>
            <a:endParaRPr lang="ro-RO" dirty="0" smtClean="0"/>
          </a:p>
          <a:p>
            <a:pPr marL="68580" indent="0" algn="just">
              <a:buNone/>
            </a:pPr>
            <a:r>
              <a:rPr lang="vi-VN" dirty="0" smtClean="0"/>
              <a:t>m</a:t>
            </a:r>
            <a:r>
              <a:rPr lang="vi-VN" dirty="0"/>
              <a:t>) previne evaziunea fiscală în ceea ce priveşte taxele şi contribuţiile la Fondul pentru mediu.</a:t>
            </a:r>
            <a:endParaRPr lang="en-US" dirty="0"/>
          </a:p>
        </p:txBody>
      </p:sp>
    </p:spTree>
    <p:extLst>
      <p:ext uri="{BB962C8B-B14F-4D97-AF65-F5344CB8AC3E}">
        <p14:creationId xmlns:p14="http://schemas.microsoft.com/office/powerpoint/2010/main" val="59145115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FINANŢAREA PROTECŢIEI MEDIULUI</a:t>
            </a:r>
            <a:endParaRPr lang="en-US" sz="2800" dirty="0"/>
          </a:p>
        </p:txBody>
      </p:sp>
      <p:sp>
        <p:nvSpPr>
          <p:cNvPr id="3" name="Content Placeholder 2"/>
          <p:cNvSpPr>
            <a:spLocks noGrp="1"/>
          </p:cNvSpPr>
          <p:nvPr>
            <p:ph idx="1"/>
          </p:nvPr>
        </p:nvSpPr>
        <p:spPr/>
        <p:txBody>
          <a:bodyPr>
            <a:normAutofit/>
          </a:bodyPr>
          <a:lstStyle/>
          <a:p>
            <a:pPr algn="just"/>
            <a:r>
              <a:rPr lang="en-US" dirty="0" err="1"/>
              <a:t>Veniturile</a:t>
            </a:r>
            <a:r>
              <a:rPr lang="en-US" dirty="0"/>
              <a:t> </a:t>
            </a:r>
            <a:r>
              <a:rPr lang="en-US" dirty="0" err="1"/>
              <a:t>Fondului</a:t>
            </a:r>
            <a:r>
              <a:rPr lang="en-US" dirty="0"/>
              <a:t> </a:t>
            </a:r>
            <a:r>
              <a:rPr lang="en-US" dirty="0" err="1"/>
              <a:t>pentru</a:t>
            </a:r>
            <a:r>
              <a:rPr lang="en-US" dirty="0"/>
              <a:t> </a:t>
            </a:r>
            <a:r>
              <a:rPr lang="en-US" dirty="0" err="1"/>
              <a:t>mediu</a:t>
            </a:r>
            <a:r>
              <a:rPr lang="en-US" dirty="0"/>
              <a:t> se </a:t>
            </a:r>
            <a:r>
              <a:rPr lang="en-US" dirty="0" err="1"/>
              <a:t>constituie</a:t>
            </a:r>
            <a:r>
              <a:rPr lang="en-US" dirty="0"/>
              <a:t> din </a:t>
            </a:r>
            <a:r>
              <a:rPr lang="en-US" dirty="0" err="1"/>
              <a:t>diferite</a:t>
            </a:r>
            <a:r>
              <a:rPr lang="en-US" dirty="0"/>
              <a:t> </a:t>
            </a:r>
            <a:r>
              <a:rPr lang="en-US" dirty="0" err="1" smtClean="0"/>
              <a:t>contribuții</a:t>
            </a:r>
            <a:r>
              <a:rPr lang="ro-RO" dirty="0" smtClean="0"/>
              <a:t> </a:t>
            </a:r>
            <a:r>
              <a:rPr lang="vi-VN" dirty="0" smtClean="0"/>
              <a:t>procentuale</a:t>
            </a:r>
            <a:r>
              <a:rPr lang="vi-VN" dirty="0"/>
              <a:t>, calculate în raport cu încasările din vânzarea deșeurilor metalice </a:t>
            </a:r>
            <a:r>
              <a:rPr lang="vi-VN" dirty="0" smtClean="0"/>
              <a:t>feroase</a:t>
            </a:r>
            <a:r>
              <a:rPr lang="ro-RO" dirty="0" smtClean="0"/>
              <a:t> </a:t>
            </a:r>
            <a:r>
              <a:rPr lang="en-US" dirty="0" err="1" smtClean="0"/>
              <a:t>și</a:t>
            </a:r>
            <a:r>
              <a:rPr lang="en-US" dirty="0" smtClean="0"/>
              <a:t> </a:t>
            </a:r>
            <a:r>
              <a:rPr lang="en-US" dirty="0" err="1"/>
              <a:t>neferoase</a:t>
            </a:r>
            <a:r>
              <a:rPr lang="en-US" dirty="0"/>
              <a:t>, din </a:t>
            </a:r>
            <a:r>
              <a:rPr lang="en-US" dirty="0" err="1"/>
              <a:t>vânzarea</a:t>
            </a:r>
            <a:r>
              <a:rPr lang="en-US" dirty="0"/>
              <a:t> </a:t>
            </a:r>
            <a:r>
              <a:rPr lang="en-US" dirty="0" err="1"/>
              <a:t>masei</a:t>
            </a:r>
            <a:r>
              <a:rPr lang="en-US" dirty="0"/>
              <a:t> </a:t>
            </a:r>
            <a:r>
              <a:rPr lang="en-US" dirty="0" err="1"/>
              <a:t>lemnoase</a:t>
            </a:r>
            <a:r>
              <a:rPr lang="en-US" dirty="0"/>
              <a:t> </a:t>
            </a:r>
            <a:r>
              <a:rPr lang="en-US" dirty="0" err="1"/>
              <a:t>sau</a:t>
            </a:r>
            <a:r>
              <a:rPr lang="en-US" dirty="0"/>
              <a:t> a </a:t>
            </a:r>
            <a:r>
              <a:rPr lang="en-US" dirty="0" err="1"/>
              <a:t>materialelor</a:t>
            </a:r>
            <a:r>
              <a:rPr lang="en-US" dirty="0"/>
              <a:t> </a:t>
            </a:r>
            <a:r>
              <a:rPr lang="en-US" dirty="0" err="1"/>
              <a:t>lemnoase</a:t>
            </a:r>
            <a:r>
              <a:rPr lang="en-US" dirty="0"/>
              <a:t>, din </a:t>
            </a:r>
            <a:r>
              <a:rPr lang="en-US" dirty="0" err="1" smtClean="0"/>
              <a:t>taxe</a:t>
            </a:r>
            <a:r>
              <a:rPr lang="ro-RO" dirty="0" smtClean="0"/>
              <a:t> </a:t>
            </a:r>
            <a:r>
              <a:rPr lang="en-US" dirty="0" err="1" smtClean="0"/>
              <a:t>pentru</a:t>
            </a:r>
            <a:r>
              <a:rPr lang="en-US" dirty="0" smtClean="0"/>
              <a:t> </a:t>
            </a:r>
            <a:r>
              <a:rPr lang="en-US" dirty="0" err="1"/>
              <a:t>poluare</a:t>
            </a:r>
            <a:r>
              <a:rPr lang="en-US" dirty="0"/>
              <a:t>, </a:t>
            </a:r>
            <a:r>
              <a:rPr lang="en-US" dirty="0" err="1"/>
              <a:t>taxe</a:t>
            </a:r>
            <a:r>
              <a:rPr lang="en-US" dirty="0"/>
              <a:t> </a:t>
            </a:r>
            <a:r>
              <a:rPr lang="en-US" dirty="0" err="1"/>
              <a:t>pentru</a:t>
            </a:r>
            <a:r>
              <a:rPr lang="en-US" dirty="0"/>
              <a:t> </a:t>
            </a:r>
            <a:r>
              <a:rPr lang="en-US" dirty="0" err="1"/>
              <a:t>depozitarea</a:t>
            </a:r>
            <a:r>
              <a:rPr lang="en-US" dirty="0"/>
              <a:t> </a:t>
            </a:r>
            <a:r>
              <a:rPr lang="en-US" dirty="0" err="1"/>
              <a:t>deșeurilor</a:t>
            </a:r>
            <a:endParaRPr lang="en-US" dirty="0"/>
          </a:p>
        </p:txBody>
      </p:sp>
    </p:spTree>
    <p:extLst>
      <p:ext uri="{BB962C8B-B14F-4D97-AF65-F5344CB8AC3E}">
        <p14:creationId xmlns:p14="http://schemas.microsoft.com/office/powerpoint/2010/main" val="8205496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92500" lnSpcReduction="10000"/>
          </a:bodyPr>
          <a:lstStyle/>
          <a:p>
            <a:pPr algn="just"/>
            <a:r>
              <a:rPr lang="pt-BR" b="1" dirty="0"/>
              <a:t>Fondul pentru mediu </a:t>
            </a:r>
            <a:r>
              <a:rPr lang="pt-BR" dirty="0"/>
              <a:t>se utilizează pentru susținerea și realizarea </a:t>
            </a:r>
            <a:r>
              <a:rPr lang="pt-BR" dirty="0" smtClean="0"/>
              <a:t>proiectelor</a:t>
            </a:r>
            <a:r>
              <a:rPr lang="ro-RO" dirty="0" smtClean="0"/>
              <a:t> </a:t>
            </a:r>
            <a:r>
              <a:rPr lang="en-US" dirty="0" err="1" smtClean="0"/>
              <a:t>prioritare</a:t>
            </a:r>
            <a:r>
              <a:rPr lang="en-US" dirty="0" smtClean="0"/>
              <a:t> </a:t>
            </a:r>
            <a:r>
              <a:rPr lang="en-US" dirty="0" err="1"/>
              <a:t>pentru</a:t>
            </a:r>
            <a:r>
              <a:rPr lang="en-US" dirty="0"/>
              <a:t> </a:t>
            </a:r>
            <a:r>
              <a:rPr lang="en-US" dirty="0" err="1"/>
              <a:t>protecția</a:t>
            </a:r>
            <a:r>
              <a:rPr lang="en-US" dirty="0"/>
              <a:t> </a:t>
            </a:r>
            <a:r>
              <a:rPr lang="en-US" dirty="0" err="1"/>
              <a:t>mediului</a:t>
            </a:r>
            <a:r>
              <a:rPr lang="en-US" dirty="0" smtClean="0"/>
              <a:t>.</a:t>
            </a:r>
            <a:endParaRPr lang="ro-RO" dirty="0" smtClean="0"/>
          </a:p>
          <a:p>
            <a:pPr algn="just"/>
            <a:r>
              <a:rPr lang="en-US" dirty="0" err="1"/>
              <a:t>Categoriile</a:t>
            </a:r>
            <a:r>
              <a:rPr lang="en-US" dirty="0"/>
              <a:t> de </a:t>
            </a:r>
            <a:r>
              <a:rPr lang="en-US" dirty="0" err="1"/>
              <a:t>proiecte</a:t>
            </a:r>
            <a:r>
              <a:rPr lang="en-US" dirty="0"/>
              <a:t> </a:t>
            </a:r>
            <a:r>
              <a:rPr lang="en-US" dirty="0" err="1"/>
              <a:t>eligibile</a:t>
            </a:r>
            <a:r>
              <a:rPr lang="en-US" dirty="0"/>
              <a:t> </a:t>
            </a:r>
            <a:r>
              <a:rPr lang="en-US" dirty="0" err="1"/>
              <a:t>pentru</a:t>
            </a:r>
            <a:r>
              <a:rPr lang="en-US" dirty="0"/>
              <a:t> </a:t>
            </a:r>
            <a:r>
              <a:rPr lang="en-US" dirty="0" err="1"/>
              <a:t>finanțare</a:t>
            </a:r>
            <a:r>
              <a:rPr lang="en-US" dirty="0"/>
              <a:t> </a:t>
            </a:r>
            <a:r>
              <a:rPr lang="vi-VN" dirty="0" smtClean="0"/>
              <a:t>vizează </a:t>
            </a:r>
            <a:r>
              <a:rPr lang="vi-VN" dirty="0"/>
              <a:t>îmbunătățirea performanței de mediu </a:t>
            </a:r>
            <a:r>
              <a:rPr lang="vi-VN" dirty="0" smtClean="0"/>
              <a:t>privind:prevenirea poluării;</a:t>
            </a:r>
            <a:r>
              <a:rPr lang="en-US" dirty="0" smtClean="0"/>
              <a:t> </a:t>
            </a:r>
            <a:r>
              <a:rPr lang="en-US" dirty="0" err="1"/>
              <a:t>reducerea</a:t>
            </a:r>
            <a:r>
              <a:rPr lang="en-US" dirty="0"/>
              <a:t> </a:t>
            </a:r>
            <a:r>
              <a:rPr lang="en-US" dirty="0" err="1"/>
              <a:t>impactului</a:t>
            </a:r>
            <a:r>
              <a:rPr lang="en-US" dirty="0"/>
              <a:t> </a:t>
            </a:r>
            <a:r>
              <a:rPr lang="en-US" dirty="0" err="1"/>
              <a:t>asupra</a:t>
            </a:r>
            <a:r>
              <a:rPr lang="en-US" dirty="0"/>
              <a:t> </a:t>
            </a:r>
            <a:r>
              <a:rPr lang="en-US" dirty="0" err="1"/>
              <a:t>atmosferei</a:t>
            </a:r>
            <a:r>
              <a:rPr lang="en-US" dirty="0"/>
              <a:t>, </a:t>
            </a:r>
            <a:r>
              <a:rPr lang="en-US" dirty="0" err="1"/>
              <a:t>apei</a:t>
            </a:r>
            <a:r>
              <a:rPr lang="en-US" dirty="0"/>
              <a:t> </a:t>
            </a:r>
            <a:r>
              <a:rPr lang="en-US" dirty="0" err="1"/>
              <a:t>și</a:t>
            </a:r>
            <a:r>
              <a:rPr lang="en-US" dirty="0"/>
              <a:t> </a:t>
            </a:r>
            <a:r>
              <a:rPr lang="en-US" dirty="0" err="1"/>
              <a:t>solului</a:t>
            </a:r>
            <a:r>
              <a:rPr lang="en-US" dirty="0" smtClean="0"/>
              <a:t>;</a:t>
            </a:r>
            <a:r>
              <a:rPr lang="ro-RO" dirty="0" smtClean="0"/>
              <a:t> </a:t>
            </a:r>
            <a:r>
              <a:rPr lang="en-US" dirty="0" err="1" smtClean="0"/>
              <a:t>reducerea</a:t>
            </a:r>
            <a:r>
              <a:rPr lang="en-US" dirty="0" smtClean="0"/>
              <a:t> </a:t>
            </a:r>
            <a:r>
              <a:rPr lang="en-US" dirty="0" err="1"/>
              <a:t>nivelurilor</a:t>
            </a:r>
            <a:r>
              <a:rPr lang="en-US" dirty="0"/>
              <a:t> de </a:t>
            </a:r>
            <a:r>
              <a:rPr lang="en-US" dirty="0" err="1"/>
              <a:t>zgomot</a:t>
            </a:r>
            <a:r>
              <a:rPr lang="en-US" dirty="0" smtClean="0"/>
              <a:t>;</a:t>
            </a:r>
            <a:r>
              <a:rPr lang="ro-RO" dirty="0" smtClean="0"/>
              <a:t> </a:t>
            </a:r>
            <a:r>
              <a:rPr lang="en-US" dirty="0" err="1" smtClean="0"/>
              <a:t>utilizarea</a:t>
            </a:r>
            <a:r>
              <a:rPr lang="en-US" dirty="0" smtClean="0"/>
              <a:t> </a:t>
            </a:r>
            <a:r>
              <a:rPr lang="en-US" dirty="0"/>
              <a:t>de </a:t>
            </a:r>
            <a:r>
              <a:rPr lang="en-US" dirty="0" err="1"/>
              <a:t>tehnologii</a:t>
            </a:r>
            <a:r>
              <a:rPr lang="en-US" dirty="0"/>
              <a:t> curate</a:t>
            </a:r>
            <a:r>
              <a:rPr lang="en-US" dirty="0" smtClean="0"/>
              <a:t>;</a:t>
            </a:r>
            <a:r>
              <a:rPr lang="ro-RO" dirty="0" smtClean="0"/>
              <a:t> </a:t>
            </a:r>
            <a:r>
              <a:rPr lang="en-US" dirty="0" err="1" smtClean="0"/>
              <a:t>gestionarea</a:t>
            </a:r>
            <a:r>
              <a:rPr lang="en-US" dirty="0" smtClean="0"/>
              <a:t> </a:t>
            </a:r>
            <a:r>
              <a:rPr lang="en-US" dirty="0" err="1"/>
              <a:t>deșeurilor</a:t>
            </a:r>
            <a:r>
              <a:rPr lang="en-US" dirty="0"/>
              <a:t>, </a:t>
            </a:r>
            <a:r>
              <a:rPr lang="en-US" dirty="0" err="1"/>
              <a:t>inclusiv</a:t>
            </a:r>
            <a:r>
              <a:rPr lang="en-US" dirty="0"/>
              <a:t> a </a:t>
            </a:r>
            <a:r>
              <a:rPr lang="en-US" dirty="0" err="1"/>
              <a:t>deșeurilor</a:t>
            </a:r>
            <a:r>
              <a:rPr lang="en-US" dirty="0"/>
              <a:t> </a:t>
            </a:r>
            <a:r>
              <a:rPr lang="en-US" dirty="0" err="1"/>
              <a:t>periculoase</a:t>
            </a:r>
            <a:r>
              <a:rPr lang="en-US" dirty="0"/>
              <a:t>;</a:t>
            </a:r>
          </a:p>
        </p:txBody>
      </p:sp>
    </p:spTree>
    <p:extLst>
      <p:ext uri="{BB962C8B-B14F-4D97-AF65-F5344CB8AC3E}">
        <p14:creationId xmlns:p14="http://schemas.microsoft.com/office/powerpoint/2010/main" val="129291468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lnSpcReduction="10000"/>
          </a:bodyPr>
          <a:lstStyle/>
          <a:p>
            <a:pPr marL="68580" indent="0" algn="just">
              <a:buNone/>
            </a:pPr>
            <a:r>
              <a:rPr lang="vi-VN" dirty="0"/>
              <a:t>protecția resurselor de apă, stațiile de tratare, stațiile de epurare </a:t>
            </a:r>
            <a:r>
              <a:rPr lang="vi-VN" dirty="0" smtClean="0"/>
              <a:t>pentru</a:t>
            </a:r>
            <a:r>
              <a:rPr lang="ro-RO" dirty="0" smtClean="0"/>
              <a:t> </a:t>
            </a:r>
            <a:r>
              <a:rPr lang="vi-VN" dirty="0" smtClean="0"/>
              <a:t>comunități </a:t>
            </a:r>
            <a:r>
              <a:rPr lang="vi-VN" dirty="0"/>
              <a:t>locale</a:t>
            </a:r>
            <a:r>
              <a:rPr lang="vi-VN" dirty="0" smtClean="0"/>
              <a:t>;</a:t>
            </a:r>
            <a:r>
              <a:rPr lang="ro-RO" dirty="0" smtClean="0"/>
              <a:t> </a:t>
            </a:r>
            <a:r>
              <a:rPr lang="it-IT" dirty="0" smtClean="0"/>
              <a:t>gospodărirea </a:t>
            </a:r>
            <a:r>
              <a:rPr lang="it-IT" dirty="0"/>
              <a:t>integrată a zonei </a:t>
            </a:r>
            <a:r>
              <a:rPr lang="it-IT" dirty="0" smtClean="0"/>
              <a:t>costiere;</a:t>
            </a:r>
            <a:r>
              <a:rPr lang="ro-RO" dirty="0" smtClean="0"/>
              <a:t> </a:t>
            </a:r>
            <a:r>
              <a:rPr lang="vi-VN" dirty="0" smtClean="0"/>
              <a:t>conservarea</a:t>
            </a:r>
            <a:r>
              <a:rPr lang="ro-RO" dirty="0" smtClean="0"/>
              <a:t> </a:t>
            </a:r>
            <a:r>
              <a:rPr lang="vi-VN" dirty="0" smtClean="0"/>
              <a:t>biodiversității;</a:t>
            </a:r>
            <a:r>
              <a:rPr lang="ro-RO" dirty="0" smtClean="0"/>
              <a:t> </a:t>
            </a:r>
            <a:r>
              <a:rPr lang="en-US" dirty="0" err="1" smtClean="0"/>
              <a:t>administrarea</a:t>
            </a:r>
            <a:r>
              <a:rPr lang="en-US" dirty="0" smtClean="0"/>
              <a:t> </a:t>
            </a:r>
            <a:r>
              <a:rPr lang="en-US" dirty="0" err="1"/>
              <a:t>ariilor</a:t>
            </a:r>
            <a:r>
              <a:rPr lang="en-US" dirty="0"/>
              <a:t> </a:t>
            </a:r>
            <a:r>
              <a:rPr lang="en-US" dirty="0" err="1"/>
              <a:t>naturale</a:t>
            </a:r>
            <a:r>
              <a:rPr lang="en-US" dirty="0"/>
              <a:t> </a:t>
            </a:r>
            <a:r>
              <a:rPr lang="en-US" dirty="0" err="1"/>
              <a:t>protejate</a:t>
            </a:r>
            <a:r>
              <a:rPr lang="en-US" dirty="0" smtClean="0"/>
              <a:t>;</a:t>
            </a:r>
            <a:r>
              <a:rPr lang="ro-RO" dirty="0" smtClean="0"/>
              <a:t> </a:t>
            </a:r>
            <a:r>
              <a:rPr lang="en-US" dirty="0" err="1" smtClean="0"/>
              <a:t>educația</a:t>
            </a:r>
            <a:r>
              <a:rPr lang="en-US" dirty="0" smtClean="0"/>
              <a:t> </a:t>
            </a:r>
            <a:r>
              <a:rPr lang="en-US" dirty="0" err="1"/>
              <a:t>și</a:t>
            </a:r>
            <a:r>
              <a:rPr lang="en-US" dirty="0"/>
              <a:t> </a:t>
            </a:r>
            <a:r>
              <a:rPr lang="en-US" dirty="0" err="1"/>
              <a:t>conștientizarea</a:t>
            </a:r>
            <a:r>
              <a:rPr lang="en-US" dirty="0"/>
              <a:t> </a:t>
            </a:r>
            <a:r>
              <a:rPr lang="en-US" dirty="0" err="1"/>
              <a:t>publicului</a:t>
            </a:r>
            <a:r>
              <a:rPr lang="en-US" dirty="0"/>
              <a:t> </a:t>
            </a:r>
            <a:r>
              <a:rPr lang="en-US" dirty="0" err="1"/>
              <a:t>privind</a:t>
            </a:r>
            <a:r>
              <a:rPr lang="en-US" dirty="0"/>
              <a:t> </a:t>
            </a:r>
            <a:r>
              <a:rPr lang="en-US" dirty="0" err="1"/>
              <a:t>protecția</a:t>
            </a:r>
            <a:r>
              <a:rPr lang="en-US" dirty="0"/>
              <a:t> </a:t>
            </a:r>
            <a:r>
              <a:rPr lang="en-US" dirty="0" err="1"/>
              <a:t>mediului</a:t>
            </a:r>
            <a:r>
              <a:rPr lang="en-US" dirty="0" smtClean="0"/>
              <a:t>;</a:t>
            </a:r>
            <a:r>
              <a:rPr lang="ro-RO" dirty="0" smtClean="0"/>
              <a:t> </a:t>
            </a:r>
            <a:r>
              <a:rPr lang="en-US" dirty="0" err="1" smtClean="0"/>
              <a:t>creșterea</a:t>
            </a:r>
            <a:r>
              <a:rPr lang="en-US" dirty="0" smtClean="0"/>
              <a:t> </a:t>
            </a:r>
            <a:r>
              <a:rPr lang="en-US" dirty="0" err="1"/>
              <a:t>producției</a:t>
            </a:r>
            <a:r>
              <a:rPr lang="en-US" dirty="0"/>
              <a:t> de </a:t>
            </a:r>
            <a:r>
              <a:rPr lang="en-US" dirty="0" err="1"/>
              <a:t>energie</a:t>
            </a:r>
            <a:r>
              <a:rPr lang="en-US" dirty="0"/>
              <a:t> din </a:t>
            </a:r>
            <a:r>
              <a:rPr lang="en-US" dirty="0" err="1"/>
              <a:t>surse</a:t>
            </a:r>
            <a:r>
              <a:rPr lang="en-US" dirty="0"/>
              <a:t> </a:t>
            </a:r>
            <a:r>
              <a:rPr lang="en-US" dirty="0" err="1"/>
              <a:t>regenerabile</a:t>
            </a:r>
            <a:r>
              <a:rPr lang="en-US" dirty="0"/>
              <a:t>;</a:t>
            </a:r>
            <a:r>
              <a:rPr lang="vi-VN" dirty="0"/>
              <a:t> reducerea emisiilor de gaze cu efect de seră;</a:t>
            </a:r>
            <a:endParaRPr lang="en-US" dirty="0"/>
          </a:p>
        </p:txBody>
      </p:sp>
    </p:spTree>
    <p:extLst>
      <p:ext uri="{BB962C8B-B14F-4D97-AF65-F5344CB8AC3E}">
        <p14:creationId xmlns:p14="http://schemas.microsoft.com/office/powerpoint/2010/main" val="230301439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FINANŢAREA PROTECŢIEI MEDIULUI</a:t>
            </a:r>
            <a:endParaRPr lang="en-US" sz="3200" dirty="0"/>
          </a:p>
        </p:txBody>
      </p:sp>
      <p:sp>
        <p:nvSpPr>
          <p:cNvPr id="3" name="Content Placeholder 2"/>
          <p:cNvSpPr>
            <a:spLocks noGrp="1"/>
          </p:cNvSpPr>
          <p:nvPr>
            <p:ph idx="1"/>
          </p:nvPr>
        </p:nvSpPr>
        <p:spPr/>
        <p:txBody>
          <a:bodyPr>
            <a:normAutofit fontScale="92500"/>
          </a:bodyPr>
          <a:lstStyle/>
          <a:p>
            <a:pPr marL="68580" indent="0" algn="just">
              <a:buNone/>
            </a:pPr>
            <a:r>
              <a:rPr lang="vi-VN" dirty="0"/>
              <a:t>reconstrucția ecologică și gospodărirea durabilă a pădurilor</a:t>
            </a:r>
            <a:r>
              <a:rPr lang="vi-VN" dirty="0" smtClean="0"/>
              <a:t>;</a:t>
            </a:r>
            <a:r>
              <a:rPr lang="ro-RO" dirty="0" smtClean="0"/>
              <a:t> </a:t>
            </a:r>
            <a:r>
              <a:rPr lang="vi-VN" dirty="0" smtClean="0"/>
              <a:t> </a:t>
            </a:r>
            <a:r>
              <a:rPr lang="vi-VN" dirty="0"/>
              <a:t>împădurirea terenurilor degradate situate în zonele deficitare în păduri, </a:t>
            </a:r>
            <a:r>
              <a:rPr lang="vi-VN" dirty="0" smtClean="0"/>
              <a:t>stabilite</a:t>
            </a:r>
            <a:r>
              <a:rPr lang="ro-RO" dirty="0" smtClean="0"/>
              <a:t> </a:t>
            </a:r>
            <a:r>
              <a:rPr lang="en-US" dirty="0" err="1" smtClean="0"/>
              <a:t>în</a:t>
            </a:r>
            <a:r>
              <a:rPr lang="en-US" dirty="0" smtClean="0"/>
              <a:t> </a:t>
            </a:r>
            <a:r>
              <a:rPr lang="en-US" dirty="0" err="1"/>
              <a:t>condițiie</a:t>
            </a:r>
            <a:r>
              <a:rPr lang="en-US" dirty="0"/>
              <a:t> </a:t>
            </a:r>
            <a:r>
              <a:rPr lang="en-US" dirty="0" err="1"/>
              <a:t>legii</a:t>
            </a:r>
            <a:r>
              <a:rPr lang="en-US" dirty="0" smtClean="0"/>
              <a:t>;</a:t>
            </a:r>
            <a:r>
              <a:rPr lang="ro-RO" dirty="0" smtClean="0"/>
              <a:t> </a:t>
            </a:r>
            <a:r>
              <a:rPr lang="en-US" dirty="0" err="1" smtClean="0"/>
              <a:t>închiderea</a:t>
            </a:r>
            <a:r>
              <a:rPr lang="en-US" dirty="0" smtClean="0"/>
              <a:t> </a:t>
            </a:r>
            <a:r>
              <a:rPr lang="en-US" dirty="0" err="1"/>
              <a:t>iazurilor</a:t>
            </a:r>
            <a:r>
              <a:rPr lang="en-US" dirty="0"/>
              <a:t> de </a:t>
            </a:r>
            <a:r>
              <a:rPr lang="en-US" dirty="0" err="1"/>
              <a:t>decantare</a:t>
            </a:r>
            <a:r>
              <a:rPr lang="en-US" dirty="0"/>
              <a:t> din </a:t>
            </a:r>
            <a:r>
              <a:rPr lang="en-US" dirty="0" err="1"/>
              <a:t>sectorul</a:t>
            </a:r>
            <a:r>
              <a:rPr lang="en-US" dirty="0"/>
              <a:t> </a:t>
            </a:r>
            <a:r>
              <a:rPr lang="en-US" dirty="0" err="1"/>
              <a:t>minier</a:t>
            </a:r>
            <a:r>
              <a:rPr lang="en-US" dirty="0" smtClean="0"/>
              <a:t>;</a:t>
            </a:r>
            <a:r>
              <a:rPr lang="ro-RO" dirty="0" smtClean="0"/>
              <a:t> </a:t>
            </a:r>
            <a:r>
              <a:rPr lang="vi-VN" dirty="0" smtClean="0"/>
              <a:t> </a:t>
            </a:r>
            <a:r>
              <a:rPr lang="vi-VN" dirty="0"/>
              <a:t>lucrări destinate prevenirii, înlăturării și/sau diminuării efectelor produse </a:t>
            </a:r>
            <a:r>
              <a:rPr lang="vi-VN" dirty="0" smtClean="0"/>
              <a:t>de</a:t>
            </a:r>
            <a:r>
              <a:rPr lang="ro-RO" dirty="0" smtClean="0"/>
              <a:t> </a:t>
            </a:r>
            <a:r>
              <a:rPr lang="vi-VN" dirty="0" smtClean="0"/>
              <a:t>fenomenele </a:t>
            </a:r>
            <a:r>
              <a:rPr lang="vi-VN" dirty="0"/>
              <a:t>meteorologice periculoase la lucrările de gospodărire a </a:t>
            </a:r>
            <a:r>
              <a:rPr lang="vi-VN" dirty="0" smtClean="0"/>
              <a:t>apelor</a:t>
            </a:r>
            <a:r>
              <a:rPr lang="ro-RO" dirty="0" smtClean="0"/>
              <a:t> </a:t>
            </a:r>
            <a:r>
              <a:rPr lang="it-IT" dirty="0" smtClean="0"/>
              <a:t>aferente </a:t>
            </a:r>
            <a:r>
              <a:rPr lang="it-IT" dirty="0"/>
              <a:t>obiectivelor din domeniul public al statului.</a:t>
            </a:r>
            <a:endParaRPr lang="en-US" dirty="0"/>
          </a:p>
        </p:txBody>
      </p:sp>
    </p:spTree>
    <p:extLst>
      <p:ext uri="{BB962C8B-B14F-4D97-AF65-F5344CB8AC3E}">
        <p14:creationId xmlns:p14="http://schemas.microsoft.com/office/powerpoint/2010/main" val="74378718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BIBLIOGRAFIE</a:t>
            </a:r>
            <a:endParaRPr lang="en-US" dirty="0"/>
          </a:p>
        </p:txBody>
      </p:sp>
      <p:sp>
        <p:nvSpPr>
          <p:cNvPr id="3" name="Content Placeholder 2"/>
          <p:cNvSpPr>
            <a:spLocks noGrp="1"/>
          </p:cNvSpPr>
          <p:nvPr>
            <p:ph idx="1"/>
          </p:nvPr>
        </p:nvSpPr>
        <p:spPr/>
        <p:txBody>
          <a:bodyPr>
            <a:normAutofit fontScale="85000" lnSpcReduction="20000"/>
          </a:bodyPr>
          <a:lstStyle/>
          <a:p>
            <a:pPr marL="68580" indent="0" algn="just">
              <a:buNone/>
            </a:pPr>
            <a:r>
              <a:rPr lang="en-US" dirty="0"/>
              <a:t>1. Brown, L.R., (2011), </a:t>
            </a:r>
            <a:r>
              <a:rPr lang="en-US" i="1" dirty="0" err="1"/>
              <a:t>Planul</a:t>
            </a:r>
            <a:r>
              <a:rPr lang="en-US" i="1" dirty="0"/>
              <a:t> 4.0. </a:t>
            </a:r>
            <a:r>
              <a:rPr lang="en-US" i="1" dirty="0" err="1"/>
              <a:t>Mobilizarea</a:t>
            </a:r>
            <a:r>
              <a:rPr lang="en-US" i="1" dirty="0"/>
              <a:t> </a:t>
            </a:r>
            <a:r>
              <a:rPr lang="en-US" i="1" dirty="0" err="1"/>
              <a:t>generală</a:t>
            </a:r>
            <a:r>
              <a:rPr lang="en-US" i="1" dirty="0"/>
              <a:t> </a:t>
            </a:r>
            <a:r>
              <a:rPr lang="en-US" i="1" dirty="0" err="1"/>
              <a:t>pentru</a:t>
            </a:r>
            <a:r>
              <a:rPr lang="en-US" i="1" dirty="0"/>
              <a:t> </a:t>
            </a:r>
            <a:r>
              <a:rPr lang="en-US" i="1" dirty="0" err="1"/>
              <a:t>salvarea</a:t>
            </a:r>
            <a:r>
              <a:rPr lang="en-US" i="1" dirty="0"/>
              <a:t> </a:t>
            </a:r>
            <a:r>
              <a:rPr lang="en-US" i="1" dirty="0" err="1"/>
              <a:t>civilizaţiei</a:t>
            </a:r>
            <a:r>
              <a:rPr lang="en-US" dirty="0"/>
              <a:t>, </a:t>
            </a:r>
            <a:r>
              <a:rPr lang="en-US" dirty="0" err="1"/>
              <a:t>Editura</a:t>
            </a:r>
            <a:r>
              <a:rPr lang="en-US" dirty="0"/>
              <a:t> Expert, </a:t>
            </a:r>
            <a:r>
              <a:rPr lang="en-US" dirty="0" err="1"/>
              <a:t>Bucureşti</a:t>
            </a:r>
            <a:endParaRPr lang="en-US" dirty="0"/>
          </a:p>
          <a:p>
            <a:pPr marL="68580" indent="0" algn="just">
              <a:buNone/>
            </a:pPr>
            <a:r>
              <a:rPr lang="en-US" dirty="0"/>
              <a:t>2. Brown, L.R., (2006), </a:t>
            </a:r>
            <a:r>
              <a:rPr lang="en-US" i="1" dirty="0" err="1"/>
              <a:t>Planul</a:t>
            </a:r>
            <a:r>
              <a:rPr lang="en-US" i="1" dirty="0"/>
              <a:t> B 2.0. </a:t>
            </a:r>
            <a:r>
              <a:rPr lang="en-US" i="1" dirty="0" err="1"/>
              <a:t>Salvarea</a:t>
            </a:r>
            <a:r>
              <a:rPr lang="en-US" i="1" dirty="0"/>
              <a:t> </a:t>
            </a:r>
            <a:r>
              <a:rPr lang="en-US" i="1" dirty="0" err="1"/>
              <a:t>unei</a:t>
            </a:r>
            <a:r>
              <a:rPr lang="en-US" i="1" dirty="0"/>
              <a:t> </a:t>
            </a:r>
            <a:r>
              <a:rPr lang="en-US" i="1" dirty="0" err="1"/>
              <a:t>planete</a:t>
            </a:r>
            <a:r>
              <a:rPr lang="en-US" i="1" dirty="0"/>
              <a:t> sub </a:t>
            </a:r>
            <a:r>
              <a:rPr lang="en-US" i="1" dirty="0" err="1"/>
              <a:t>presiune</a:t>
            </a:r>
            <a:r>
              <a:rPr lang="en-US" i="1" dirty="0"/>
              <a:t> </a:t>
            </a:r>
            <a:r>
              <a:rPr lang="en-US" i="1" dirty="0" err="1"/>
              <a:t>și</a:t>
            </a:r>
            <a:r>
              <a:rPr lang="en-US" i="1" dirty="0"/>
              <a:t> a </a:t>
            </a:r>
            <a:r>
              <a:rPr lang="en-US" i="1" dirty="0" err="1"/>
              <a:t>unei</a:t>
            </a:r>
            <a:r>
              <a:rPr lang="en-US" i="1" dirty="0"/>
              <a:t> </a:t>
            </a:r>
            <a:r>
              <a:rPr lang="en-US" i="1" dirty="0" err="1"/>
              <a:t>civilizații</a:t>
            </a:r>
            <a:r>
              <a:rPr lang="en-US" i="1" dirty="0"/>
              <a:t> </a:t>
            </a:r>
            <a:r>
              <a:rPr lang="en-US" i="1" dirty="0" err="1"/>
              <a:t>în</a:t>
            </a:r>
            <a:r>
              <a:rPr lang="en-US" i="1" dirty="0"/>
              <a:t> </a:t>
            </a:r>
            <a:r>
              <a:rPr lang="en-US" i="1" dirty="0" err="1"/>
              <a:t>impas</a:t>
            </a:r>
            <a:r>
              <a:rPr lang="en-US" dirty="0"/>
              <a:t>, </a:t>
            </a:r>
            <a:r>
              <a:rPr lang="en-US" dirty="0" err="1"/>
              <a:t>Editura</a:t>
            </a:r>
            <a:r>
              <a:rPr lang="en-US" dirty="0"/>
              <a:t> </a:t>
            </a:r>
            <a:r>
              <a:rPr lang="en-US" dirty="0" err="1"/>
              <a:t>Tehnică</a:t>
            </a:r>
            <a:r>
              <a:rPr lang="en-US" dirty="0"/>
              <a:t>, </a:t>
            </a:r>
            <a:r>
              <a:rPr lang="en-US" dirty="0" err="1"/>
              <a:t>Bucureşti</a:t>
            </a:r>
            <a:endParaRPr lang="en-US" dirty="0"/>
          </a:p>
          <a:p>
            <a:pPr marL="68580" indent="0" algn="just">
              <a:buNone/>
            </a:pPr>
            <a:r>
              <a:rPr lang="en-US" dirty="0"/>
              <a:t>3. Brown, L.R., (2001), </a:t>
            </a:r>
            <a:r>
              <a:rPr lang="en-US" i="1" dirty="0"/>
              <a:t>Eco-</a:t>
            </a:r>
            <a:r>
              <a:rPr lang="en-US" i="1" dirty="0" err="1"/>
              <a:t>economie</a:t>
            </a:r>
            <a:r>
              <a:rPr lang="en-US" i="1" dirty="0"/>
              <a:t>. </a:t>
            </a:r>
            <a:r>
              <a:rPr lang="en-US" i="1" dirty="0" err="1"/>
              <a:t>Crearea</a:t>
            </a:r>
            <a:r>
              <a:rPr lang="en-US" i="1" dirty="0"/>
              <a:t> </a:t>
            </a:r>
            <a:r>
              <a:rPr lang="en-US" i="1" dirty="0" err="1"/>
              <a:t>unei</a:t>
            </a:r>
            <a:r>
              <a:rPr lang="en-US" i="1" dirty="0"/>
              <a:t> </a:t>
            </a:r>
            <a:r>
              <a:rPr lang="en-US" i="1" dirty="0" err="1"/>
              <a:t>economii</a:t>
            </a:r>
            <a:r>
              <a:rPr lang="en-US" i="1" dirty="0"/>
              <a:t> </a:t>
            </a:r>
            <a:r>
              <a:rPr lang="en-US" i="1" dirty="0" err="1"/>
              <a:t>pentru</a:t>
            </a:r>
            <a:r>
              <a:rPr lang="en-US" i="1" dirty="0"/>
              <a:t> </a:t>
            </a:r>
            <a:r>
              <a:rPr lang="en-US" i="1" dirty="0" err="1"/>
              <a:t>planeta</a:t>
            </a:r>
            <a:r>
              <a:rPr lang="en-US" i="1" dirty="0"/>
              <a:t> </a:t>
            </a:r>
            <a:r>
              <a:rPr lang="en-US" i="1" dirty="0" err="1"/>
              <a:t>noastră</a:t>
            </a:r>
            <a:r>
              <a:rPr lang="en-US" dirty="0"/>
              <a:t>, </a:t>
            </a:r>
            <a:r>
              <a:rPr lang="en-US" dirty="0" err="1"/>
              <a:t>Editura</a:t>
            </a:r>
            <a:r>
              <a:rPr lang="en-US" dirty="0"/>
              <a:t> </a:t>
            </a:r>
            <a:r>
              <a:rPr lang="en-US" dirty="0" err="1"/>
              <a:t>Tehnică</a:t>
            </a:r>
            <a:r>
              <a:rPr lang="en-US" dirty="0"/>
              <a:t>, </a:t>
            </a:r>
            <a:r>
              <a:rPr lang="en-US" dirty="0" err="1"/>
              <a:t>Bucureşti</a:t>
            </a:r>
            <a:endParaRPr lang="en-US" dirty="0"/>
          </a:p>
          <a:p>
            <a:pPr marL="68580" indent="0" algn="just">
              <a:buNone/>
            </a:pPr>
            <a:r>
              <a:rPr lang="en-US" dirty="0"/>
              <a:t>4. </a:t>
            </a:r>
            <a:r>
              <a:rPr lang="en-US" dirty="0" err="1"/>
              <a:t>Cămăşoiu</a:t>
            </a:r>
            <a:r>
              <a:rPr lang="en-US" dirty="0"/>
              <a:t>, C., (2016), </a:t>
            </a:r>
            <a:r>
              <a:rPr lang="en-US" i="1" dirty="0" err="1"/>
              <a:t>Managementul</a:t>
            </a:r>
            <a:r>
              <a:rPr lang="en-US" i="1" dirty="0"/>
              <a:t> </a:t>
            </a:r>
            <a:r>
              <a:rPr lang="en-US" i="1" dirty="0" err="1"/>
              <a:t>financiar</a:t>
            </a:r>
            <a:r>
              <a:rPr lang="en-US" i="1" dirty="0"/>
              <a:t> al </a:t>
            </a:r>
            <a:r>
              <a:rPr lang="en-US" i="1" dirty="0" err="1"/>
              <a:t>mediului</a:t>
            </a:r>
            <a:r>
              <a:rPr lang="en-US" dirty="0"/>
              <a:t>, </a:t>
            </a:r>
            <a:r>
              <a:rPr lang="en-US" dirty="0" err="1"/>
              <a:t>Editura</a:t>
            </a:r>
            <a:r>
              <a:rPr lang="en-US" dirty="0"/>
              <a:t> Mustang, </a:t>
            </a:r>
            <a:r>
              <a:rPr lang="en-US" dirty="0" err="1"/>
              <a:t>București</a:t>
            </a:r>
            <a:endParaRPr lang="en-US" dirty="0"/>
          </a:p>
          <a:p>
            <a:pPr marL="68580" indent="0" algn="just">
              <a:buNone/>
            </a:pPr>
            <a:r>
              <a:rPr lang="en-US" dirty="0"/>
              <a:t>5. </a:t>
            </a:r>
            <a:r>
              <a:rPr lang="en-US" dirty="0" err="1"/>
              <a:t>Cămăşoiu</a:t>
            </a:r>
            <a:r>
              <a:rPr lang="en-US" dirty="0"/>
              <a:t>, C., (2013), </a:t>
            </a:r>
            <a:r>
              <a:rPr lang="en-US" i="1" dirty="0" err="1"/>
              <a:t>Provocări</a:t>
            </a:r>
            <a:r>
              <a:rPr lang="en-US" i="1" dirty="0"/>
              <a:t> </a:t>
            </a:r>
            <a:r>
              <a:rPr lang="en-US" i="1" dirty="0" err="1"/>
              <a:t>trecute</a:t>
            </a:r>
            <a:r>
              <a:rPr lang="en-US" i="1" dirty="0"/>
              <a:t> </a:t>
            </a:r>
            <a:r>
              <a:rPr lang="en-US" i="1" dirty="0" err="1"/>
              <a:t>şi</a:t>
            </a:r>
            <a:r>
              <a:rPr lang="en-US" i="1" dirty="0"/>
              <a:t> </a:t>
            </a:r>
            <a:r>
              <a:rPr lang="en-US" i="1" dirty="0" err="1"/>
              <a:t>viitoare</a:t>
            </a:r>
            <a:r>
              <a:rPr lang="en-US" i="1" dirty="0"/>
              <a:t> ale </a:t>
            </a:r>
            <a:r>
              <a:rPr lang="en-US" i="1" dirty="0" err="1"/>
              <a:t>dezvoltării</a:t>
            </a:r>
            <a:r>
              <a:rPr lang="en-US" i="1" dirty="0"/>
              <a:t> </a:t>
            </a:r>
            <a:r>
              <a:rPr lang="en-US" i="1" dirty="0" err="1"/>
              <a:t>durabile</a:t>
            </a:r>
            <a:r>
              <a:rPr lang="en-US" dirty="0"/>
              <a:t>, </a:t>
            </a:r>
            <a:r>
              <a:rPr lang="en-US" dirty="0" err="1" smtClean="0"/>
              <a:t>Editua</a:t>
            </a:r>
            <a:r>
              <a:rPr lang="ro-RO" dirty="0" smtClean="0"/>
              <a:t> </a:t>
            </a:r>
            <a:r>
              <a:rPr lang="en-US" dirty="0" smtClean="0"/>
              <a:t>Expert</a:t>
            </a:r>
            <a:r>
              <a:rPr lang="en-US" dirty="0"/>
              <a:t>, </a:t>
            </a:r>
            <a:r>
              <a:rPr lang="en-US" dirty="0" err="1"/>
              <a:t>Bucureşti</a:t>
            </a:r>
            <a:endParaRPr lang="en-US" dirty="0"/>
          </a:p>
          <a:p>
            <a:pPr marL="68580" indent="0">
              <a:buNone/>
            </a:pPr>
            <a:endParaRPr lang="en-US" dirty="0"/>
          </a:p>
        </p:txBody>
      </p:sp>
    </p:spTree>
    <p:extLst>
      <p:ext uri="{BB962C8B-B14F-4D97-AF65-F5344CB8AC3E}">
        <p14:creationId xmlns:p14="http://schemas.microsoft.com/office/powerpoint/2010/main" val="87025492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BIBLIOGRAFIE</a:t>
            </a:r>
            <a:endParaRPr lang="en-US" b="1" dirty="0"/>
          </a:p>
        </p:txBody>
      </p:sp>
      <p:sp>
        <p:nvSpPr>
          <p:cNvPr id="3" name="Content Placeholder 2"/>
          <p:cNvSpPr>
            <a:spLocks noGrp="1"/>
          </p:cNvSpPr>
          <p:nvPr>
            <p:ph idx="1"/>
          </p:nvPr>
        </p:nvSpPr>
        <p:spPr/>
        <p:txBody>
          <a:bodyPr>
            <a:normAutofit fontScale="85000" lnSpcReduction="20000"/>
          </a:bodyPr>
          <a:lstStyle/>
          <a:p>
            <a:pPr marL="68580" indent="0" algn="just">
              <a:buNone/>
            </a:pPr>
            <a:r>
              <a:rPr lang="en-US" dirty="0"/>
              <a:t>6. </a:t>
            </a:r>
            <a:r>
              <a:rPr lang="en-US" dirty="0" err="1"/>
              <a:t>Cămăşoiu</a:t>
            </a:r>
            <a:r>
              <a:rPr lang="en-US" dirty="0"/>
              <a:t>, C., (1994), </a:t>
            </a:r>
            <a:r>
              <a:rPr lang="en-US" i="1" dirty="0" err="1"/>
              <a:t>Economia</a:t>
            </a:r>
            <a:r>
              <a:rPr lang="en-US" i="1" dirty="0"/>
              <a:t> </a:t>
            </a:r>
            <a:r>
              <a:rPr lang="en-US" i="1" dirty="0" err="1"/>
              <a:t>şi</a:t>
            </a:r>
            <a:r>
              <a:rPr lang="en-US" i="1" dirty="0"/>
              <a:t> </a:t>
            </a:r>
            <a:r>
              <a:rPr lang="en-US" i="1" dirty="0" err="1"/>
              <a:t>sfidarea</a:t>
            </a:r>
            <a:r>
              <a:rPr lang="en-US" i="1" dirty="0"/>
              <a:t> </a:t>
            </a:r>
            <a:r>
              <a:rPr lang="en-US" i="1" dirty="0" err="1"/>
              <a:t>naturii</a:t>
            </a:r>
            <a:r>
              <a:rPr lang="en-US" dirty="0"/>
              <a:t>, </a:t>
            </a:r>
            <a:r>
              <a:rPr lang="en-US" dirty="0" err="1"/>
              <a:t>Editura</a:t>
            </a:r>
            <a:r>
              <a:rPr lang="en-US" dirty="0"/>
              <a:t> </a:t>
            </a:r>
            <a:r>
              <a:rPr lang="en-US" dirty="0" err="1"/>
              <a:t>Economică</a:t>
            </a:r>
            <a:r>
              <a:rPr lang="en-US" dirty="0"/>
              <a:t>, </a:t>
            </a:r>
            <a:r>
              <a:rPr lang="en-US" dirty="0" err="1"/>
              <a:t>Bucureşti</a:t>
            </a:r>
            <a:endParaRPr lang="en-US" dirty="0"/>
          </a:p>
          <a:p>
            <a:pPr marL="68580" indent="0" algn="just">
              <a:buNone/>
            </a:pPr>
            <a:r>
              <a:rPr lang="en-US" dirty="0"/>
              <a:t>7. </a:t>
            </a:r>
            <a:r>
              <a:rPr lang="en-US" dirty="0" err="1"/>
              <a:t>Duţu</a:t>
            </a:r>
            <a:r>
              <a:rPr lang="en-US" dirty="0"/>
              <a:t>, M., (2007), </a:t>
            </a:r>
            <a:r>
              <a:rPr lang="en-US" i="1" dirty="0" err="1"/>
              <a:t>Tratat</a:t>
            </a:r>
            <a:r>
              <a:rPr lang="en-US" i="1" dirty="0"/>
              <a:t> de </a:t>
            </a:r>
            <a:r>
              <a:rPr lang="en-US" i="1" dirty="0" err="1"/>
              <a:t>dreptul</a:t>
            </a:r>
            <a:r>
              <a:rPr lang="en-US" i="1" dirty="0"/>
              <a:t> </a:t>
            </a:r>
            <a:r>
              <a:rPr lang="en-US" i="1" dirty="0" err="1"/>
              <a:t>mediului</a:t>
            </a:r>
            <a:r>
              <a:rPr lang="en-US" dirty="0"/>
              <a:t>, </a:t>
            </a:r>
            <a:r>
              <a:rPr lang="en-US" dirty="0" err="1"/>
              <a:t>ediția</a:t>
            </a:r>
            <a:r>
              <a:rPr lang="en-US" dirty="0"/>
              <a:t> a 3-a,Editura </a:t>
            </a:r>
            <a:r>
              <a:rPr lang="en-US" dirty="0" err="1"/>
              <a:t>C.H.Beck</a:t>
            </a:r>
            <a:r>
              <a:rPr lang="en-US" dirty="0"/>
              <a:t>, </a:t>
            </a:r>
            <a:r>
              <a:rPr lang="en-US" dirty="0" err="1"/>
              <a:t>Bucureşti</a:t>
            </a:r>
            <a:endParaRPr lang="en-US" dirty="0"/>
          </a:p>
          <a:p>
            <a:pPr marL="68580" indent="0" algn="just">
              <a:buNone/>
            </a:pPr>
            <a:r>
              <a:rPr lang="en-US" dirty="0"/>
              <a:t>8. </a:t>
            </a:r>
            <a:r>
              <a:rPr lang="en-US" dirty="0" err="1"/>
              <a:t>Guvernul</a:t>
            </a:r>
            <a:r>
              <a:rPr lang="en-US" dirty="0"/>
              <a:t> </a:t>
            </a:r>
            <a:r>
              <a:rPr lang="en-US" dirty="0" err="1"/>
              <a:t>României</a:t>
            </a:r>
            <a:r>
              <a:rPr lang="en-US" dirty="0"/>
              <a:t> (2018), </a:t>
            </a:r>
            <a:r>
              <a:rPr lang="en-US" dirty="0" err="1"/>
              <a:t>Strategia</a:t>
            </a:r>
            <a:r>
              <a:rPr lang="en-US" dirty="0"/>
              <a:t> </a:t>
            </a:r>
            <a:r>
              <a:rPr lang="en-US" dirty="0" err="1"/>
              <a:t>Naționalã</a:t>
            </a:r>
            <a:r>
              <a:rPr lang="en-US" dirty="0"/>
              <a:t> </a:t>
            </a:r>
            <a:r>
              <a:rPr lang="en-US" dirty="0" err="1"/>
              <a:t>pentru</a:t>
            </a:r>
            <a:r>
              <a:rPr lang="en-US" dirty="0"/>
              <a:t> </a:t>
            </a:r>
            <a:r>
              <a:rPr lang="en-US" dirty="0" err="1"/>
              <a:t>Dezvoltarea</a:t>
            </a:r>
            <a:r>
              <a:rPr lang="en-US" dirty="0"/>
              <a:t> </a:t>
            </a:r>
            <a:r>
              <a:rPr lang="en-US" dirty="0" err="1"/>
              <a:t>Durabilã</a:t>
            </a:r>
            <a:r>
              <a:rPr lang="en-US" dirty="0"/>
              <a:t> a </a:t>
            </a:r>
            <a:r>
              <a:rPr lang="en-US" dirty="0" err="1"/>
              <a:t>României</a:t>
            </a:r>
            <a:r>
              <a:rPr lang="en-US" dirty="0"/>
              <a:t> 2030</a:t>
            </a:r>
          </a:p>
          <a:p>
            <a:pPr marL="68580" indent="0" algn="just">
              <a:buNone/>
            </a:pPr>
            <a:r>
              <a:rPr lang="en-US" i="1" dirty="0" smtClean="0"/>
              <a:t>9.</a:t>
            </a:r>
            <a:r>
              <a:rPr lang="ro-RO" i="1" dirty="0" smtClean="0"/>
              <a:t> S</a:t>
            </a:r>
            <a:r>
              <a:rPr lang="it-IT" dirty="0" smtClean="0"/>
              <a:t>trategia națională privind adaptarea la schimbările climatice pentru perioada 2022-2030</a:t>
            </a:r>
          </a:p>
          <a:p>
            <a:pPr marL="68580" indent="0" algn="just">
              <a:buNone/>
            </a:pPr>
            <a:r>
              <a:rPr lang="en-US" i="1" dirty="0" smtClean="0"/>
              <a:t>10</a:t>
            </a:r>
            <a:r>
              <a:rPr lang="en-US" i="1" dirty="0"/>
              <a:t>. </a:t>
            </a:r>
            <a:r>
              <a:rPr lang="en-US" dirty="0" err="1"/>
              <a:t>Guvernul</a:t>
            </a:r>
            <a:r>
              <a:rPr lang="en-US" dirty="0"/>
              <a:t> </a:t>
            </a:r>
            <a:r>
              <a:rPr lang="en-US" dirty="0" err="1"/>
              <a:t>României</a:t>
            </a:r>
            <a:r>
              <a:rPr lang="en-US" dirty="0"/>
              <a:t>, </a:t>
            </a:r>
            <a:r>
              <a:rPr lang="en-US" dirty="0" err="1"/>
              <a:t>Ministerul</a:t>
            </a:r>
            <a:r>
              <a:rPr lang="en-US" dirty="0"/>
              <a:t> </a:t>
            </a:r>
            <a:r>
              <a:rPr lang="en-US" dirty="0" err="1"/>
              <a:t>Mediului</a:t>
            </a:r>
            <a:r>
              <a:rPr lang="en-US" dirty="0"/>
              <a:t> </a:t>
            </a:r>
            <a:r>
              <a:rPr lang="en-US" dirty="0" err="1"/>
              <a:t>şi</a:t>
            </a:r>
            <a:r>
              <a:rPr lang="en-US" dirty="0"/>
              <a:t> </a:t>
            </a:r>
            <a:r>
              <a:rPr lang="en-US" dirty="0" err="1"/>
              <a:t>Schimbărilor</a:t>
            </a:r>
            <a:r>
              <a:rPr lang="en-US" dirty="0"/>
              <a:t> </a:t>
            </a:r>
            <a:r>
              <a:rPr lang="en-US" dirty="0" err="1"/>
              <a:t>Climatice</a:t>
            </a:r>
            <a:r>
              <a:rPr lang="en-US" dirty="0"/>
              <a:t>, (2014), </a:t>
            </a:r>
            <a:r>
              <a:rPr lang="en-US" i="1" dirty="0"/>
              <a:t>Memorandum </a:t>
            </a:r>
            <a:r>
              <a:rPr lang="en-US" i="1" dirty="0" err="1"/>
              <a:t>Poziţia</a:t>
            </a:r>
            <a:r>
              <a:rPr lang="en-US" i="1" dirty="0"/>
              <a:t> </a:t>
            </a:r>
            <a:r>
              <a:rPr lang="en-US" i="1" dirty="0" err="1"/>
              <a:t>României</a:t>
            </a:r>
            <a:r>
              <a:rPr lang="en-US" i="1" dirty="0"/>
              <a:t> </a:t>
            </a:r>
            <a:r>
              <a:rPr lang="en-US" i="1" dirty="0" err="1"/>
              <a:t>privind</a:t>
            </a:r>
            <a:r>
              <a:rPr lang="en-US" i="1" dirty="0"/>
              <a:t> </a:t>
            </a:r>
            <a:r>
              <a:rPr lang="en-US" i="1" dirty="0" err="1"/>
              <a:t>noul</a:t>
            </a:r>
            <a:r>
              <a:rPr lang="en-US" i="1" dirty="0"/>
              <a:t> </a:t>
            </a:r>
            <a:r>
              <a:rPr lang="en-US" i="1" dirty="0" err="1"/>
              <a:t>cadru</a:t>
            </a:r>
            <a:r>
              <a:rPr lang="en-US" i="1" dirty="0"/>
              <a:t> </a:t>
            </a:r>
            <a:r>
              <a:rPr lang="en-US" i="1" dirty="0" err="1"/>
              <a:t>pentru</a:t>
            </a:r>
            <a:r>
              <a:rPr lang="en-US" i="1" dirty="0"/>
              <a:t> </a:t>
            </a:r>
            <a:r>
              <a:rPr lang="en-US" i="1" dirty="0" err="1"/>
              <a:t>politicile</a:t>
            </a:r>
            <a:r>
              <a:rPr lang="en-US" i="1" dirty="0"/>
              <a:t> </a:t>
            </a:r>
            <a:r>
              <a:rPr lang="en-US" i="1" dirty="0" err="1"/>
              <a:t>în</a:t>
            </a:r>
            <a:r>
              <a:rPr lang="en-US" i="1" dirty="0"/>
              <a:t> </a:t>
            </a:r>
            <a:r>
              <a:rPr lang="en-US" i="1" dirty="0" err="1"/>
              <a:t>domeniul</a:t>
            </a:r>
            <a:r>
              <a:rPr lang="en-US" i="1" dirty="0"/>
              <a:t> </a:t>
            </a:r>
            <a:r>
              <a:rPr lang="en-US" i="1" dirty="0" err="1"/>
              <a:t>energiei</a:t>
            </a:r>
            <a:r>
              <a:rPr lang="en-US" i="1" dirty="0"/>
              <a:t> </a:t>
            </a:r>
            <a:r>
              <a:rPr lang="en-US" i="1" dirty="0" err="1"/>
              <a:t>şi</a:t>
            </a:r>
            <a:r>
              <a:rPr lang="en-US" i="1" dirty="0"/>
              <a:t> </a:t>
            </a:r>
            <a:r>
              <a:rPr lang="en-US" i="1" dirty="0" err="1"/>
              <a:t>schimbărilor</a:t>
            </a:r>
            <a:r>
              <a:rPr lang="en-US" i="1" dirty="0"/>
              <a:t> </a:t>
            </a:r>
            <a:r>
              <a:rPr lang="en-US" i="1" dirty="0" err="1"/>
              <a:t>climatice</a:t>
            </a:r>
            <a:r>
              <a:rPr lang="en-US" i="1" dirty="0"/>
              <a:t> </a:t>
            </a:r>
            <a:r>
              <a:rPr lang="en-US" i="1" dirty="0" err="1"/>
              <a:t>pentru</a:t>
            </a:r>
            <a:r>
              <a:rPr lang="en-US" i="1" dirty="0"/>
              <a:t> </a:t>
            </a:r>
            <a:r>
              <a:rPr lang="en-US" i="1" dirty="0" err="1"/>
              <a:t>perioada</a:t>
            </a:r>
            <a:r>
              <a:rPr lang="en-US" i="1" dirty="0"/>
              <a:t> 2020-2030</a:t>
            </a:r>
            <a:endParaRPr lang="en-US" dirty="0"/>
          </a:p>
          <a:p>
            <a:pPr marL="68580" indent="0" algn="just">
              <a:buNone/>
            </a:pPr>
            <a:endParaRPr lang="en-US" dirty="0"/>
          </a:p>
        </p:txBody>
      </p:sp>
    </p:spTree>
    <p:extLst>
      <p:ext uri="{BB962C8B-B14F-4D97-AF65-F5344CB8AC3E}">
        <p14:creationId xmlns:p14="http://schemas.microsoft.com/office/powerpoint/2010/main" val="10170073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BIBLIOGRAFIE</a:t>
            </a:r>
            <a:endParaRPr lang="en-US" dirty="0"/>
          </a:p>
        </p:txBody>
      </p:sp>
      <p:sp>
        <p:nvSpPr>
          <p:cNvPr id="3" name="Content Placeholder 2"/>
          <p:cNvSpPr>
            <a:spLocks noGrp="1"/>
          </p:cNvSpPr>
          <p:nvPr>
            <p:ph idx="1"/>
          </p:nvPr>
        </p:nvSpPr>
        <p:spPr/>
        <p:txBody>
          <a:bodyPr>
            <a:normAutofit fontScale="85000" lnSpcReduction="20000"/>
          </a:bodyPr>
          <a:lstStyle/>
          <a:p>
            <a:pPr marL="68580" indent="0" algn="just">
              <a:buNone/>
            </a:pPr>
            <a:r>
              <a:rPr lang="en-US" dirty="0"/>
              <a:t>11. </a:t>
            </a:r>
            <a:r>
              <a:rPr lang="en-US" dirty="0" err="1"/>
              <a:t>Negrei</a:t>
            </a:r>
            <a:r>
              <a:rPr lang="en-US" dirty="0"/>
              <a:t>, C., (1999), </a:t>
            </a:r>
            <a:r>
              <a:rPr lang="en-US" i="1" dirty="0" err="1"/>
              <a:t>Instrumente</a:t>
            </a:r>
            <a:r>
              <a:rPr lang="en-US" i="1" dirty="0"/>
              <a:t> </a:t>
            </a:r>
            <a:r>
              <a:rPr lang="en-US" i="1" dirty="0" err="1"/>
              <a:t>şi</a:t>
            </a:r>
            <a:r>
              <a:rPr lang="en-US" i="1" dirty="0"/>
              <a:t> </a:t>
            </a:r>
            <a:r>
              <a:rPr lang="en-US" i="1" dirty="0" err="1"/>
              <a:t>metode</a:t>
            </a:r>
            <a:r>
              <a:rPr lang="en-US" i="1" dirty="0"/>
              <a:t> </a:t>
            </a:r>
            <a:r>
              <a:rPr lang="en-US" i="1" dirty="0" err="1"/>
              <a:t>în</a:t>
            </a:r>
            <a:r>
              <a:rPr lang="en-US" i="1" dirty="0"/>
              <a:t> </a:t>
            </a:r>
            <a:r>
              <a:rPr lang="en-US" i="1" dirty="0" err="1"/>
              <a:t>managementul</a:t>
            </a:r>
            <a:r>
              <a:rPr lang="en-US" i="1" dirty="0"/>
              <a:t> </a:t>
            </a:r>
            <a:r>
              <a:rPr lang="en-US" i="1" dirty="0" err="1"/>
              <a:t>mediului</a:t>
            </a:r>
            <a:r>
              <a:rPr lang="en-US" dirty="0"/>
              <a:t>, </a:t>
            </a:r>
            <a:r>
              <a:rPr lang="en-US" dirty="0" err="1"/>
              <a:t>Editura</a:t>
            </a:r>
            <a:r>
              <a:rPr lang="en-US" dirty="0"/>
              <a:t> </a:t>
            </a:r>
            <a:r>
              <a:rPr lang="en-US" dirty="0" err="1"/>
              <a:t>Economică</a:t>
            </a:r>
            <a:r>
              <a:rPr lang="en-US" dirty="0"/>
              <a:t>, </a:t>
            </a:r>
            <a:r>
              <a:rPr lang="en-US" dirty="0" err="1"/>
              <a:t>Bucureşti</a:t>
            </a:r>
            <a:endParaRPr lang="en-US" dirty="0"/>
          </a:p>
          <a:p>
            <a:pPr marL="68580" indent="0" algn="just">
              <a:buNone/>
            </a:pPr>
            <a:r>
              <a:rPr lang="en-US" dirty="0"/>
              <a:t>12. </a:t>
            </a:r>
            <a:r>
              <a:rPr lang="en-US" dirty="0" err="1"/>
              <a:t>Zaman</a:t>
            </a:r>
            <a:r>
              <a:rPr lang="en-US" dirty="0"/>
              <a:t> </a:t>
            </a:r>
            <a:r>
              <a:rPr lang="en-US" dirty="0" err="1"/>
              <a:t>Gh</a:t>
            </a:r>
            <a:r>
              <a:rPr lang="en-US" dirty="0"/>
              <a:t>., </a:t>
            </a:r>
            <a:r>
              <a:rPr lang="en-US" dirty="0" err="1"/>
              <a:t>M.Geamanu</a:t>
            </a:r>
            <a:r>
              <a:rPr lang="en-US" dirty="0"/>
              <a:t>, (2006), </a:t>
            </a:r>
            <a:r>
              <a:rPr lang="en-US" i="1" dirty="0" err="1"/>
              <a:t>Eficienţă</a:t>
            </a:r>
            <a:r>
              <a:rPr lang="en-US" i="1" dirty="0"/>
              <a:t> </a:t>
            </a:r>
            <a:r>
              <a:rPr lang="en-US" i="1" dirty="0" err="1"/>
              <a:t>economică</a:t>
            </a:r>
            <a:r>
              <a:rPr lang="en-US" dirty="0"/>
              <a:t>, Ed. </a:t>
            </a:r>
            <a:r>
              <a:rPr lang="en-US" dirty="0" err="1"/>
              <a:t>Fundaţiei</a:t>
            </a:r>
            <a:r>
              <a:rPr lang="en-US" dirty="0"/>
              <a:t> „</a:t>
            </a:r>
            <a:r>
              <a:rPr lang="en-US" dirty="0" err="1"/>
              <a:t>România</a:t>
            </a:r>
            <a:r>
              <a:rPr lang="en-US" dirty="0"/>
              <a:t> de </a:t>
            </a:r>
            <a:r>
              <a:rPr lang="en-US" dirty="0" err="1"/>
              <a:t>Mâine</a:t>
            </a:r>
            <a:r>
              <a:rPr lang="en-US" dirty="0"/>
              <a:t>”, </a:t>
            </a:r>
            <a:r>
              <a:rPr lang="en-US" dirty="0" err="1"/>
              <a:t>Bucureşti</a:t>
            </a:r>
            <a:r>
              <a:rPr lang="en-US" dirty="0"/>
              <a:t>.</a:t>
            </a:r>
          </a:p>
          <a:p>
            <a:pPr marL="68580" indent="0" algn="just">
              <a:buNone/>
            </a:pPr>
            <a:r>
              <a:rPr lang="en-US" dirty="0">
                <a:solidFill>
                  <a:srgbClr val="0070C0"/>
                </a:solidFill>
              </a:rPr>
              <a:t>13.  </a:t>
            </a:r>
            <a:r>
              <a:rPr lang="en-US" u="sng" dirty="0">
                <a:solidFill>
                  <a:srgbClr val="0070C0"/>
                </a:solidFill>
                <a:hlinkClick r:id="rId2"/>
              </a:rPr>
              <a:t>http://www.afm.ro</a:t>
            </a:r>
            <a:endParaRPr lang="en-US" dirty="0">
              <a:solidFill>
                <a:srgbClr val="0070C0"/>
              </a:solidFill>
            </a:endParaRPr>
          </a:p>
          <a:p>
            <a:pPr marL="68580" indent="0" algn="just">
              <a:buNone/>
            </a:pPr>
            <a:r>
              <a:rPr lang="en-US" dirty="0">
                <a:solidFill>
                  <a:srgbClr val="0070C0"/>
                </a:solidFill>
              </a:rPr>
              <a:t>14. </a:t>
            </a:r>
            <a:r>
              <a:rPr lang="en-US" dirty="0" smtClean="0">
                <a:solidFill>
                  <a:srgbClr val="0070C0"/>
                </a:solidFill>
              </a:rPr>
              <a:t>https://www.afm.ro/main/informatii_publice/2024/rof-2023_09_25.pdf</a:t>
            </a:r>
            <a:endParaRPr lang="en-US" dirty="0">
              <a:solidFill>
                <a:srgbClr val="0070C0"/>
              </a:solidFill>
            </a:endParaRPr>
          </a:p>
          <a:p>
            <a:pPr marL="68580" indent="0" algn="just">
              <a:buNone/>
            </a:pPr>
            <a:r>
              <a:rPr lang="en-US" dirty="0">
                <a:solidFill>
                  <a:srgbClr val="0070C0"/>
                </a:solidFill>
              </a:rPr>
              <a:t>15. </a:t>
            </a:r>
            <a:r>
              <a:rPr lang="en-US" u="sng" dirty="0" smtClean="0">
                <a:solidFill>
                  <a:srgbClr val="0070C0"/>
                </a:solidFill>
              </a:rPr>
              <a:t>https://www.afm.ro/legislatie_programe_finantate.php</a:t>
            </a:r>
            <a:endParaRPr lang="en-US" dirty="0">
              <a:solidFill>
                <a:srgbClr val="0070C0"/>
              </a:solidFill>
            </a:endParaRPr>
          </a:p>
          <a:p>
            <a:pPr marL="68580" indent="0" algn="just">
              <a:buNone/>
            </a:pPr>
            <a:endParaRPr lang="en-US" dirty="0"/>
          </a:p>
        </p:txBody>
      </p:sp>
    </p:spTree>
    <p:extLst>
      <p:ext uri="{BB962C8B-B14F-4D97-AF65-F5344CB8AC3E}">
        <p14:creationId xmlns:p14="http://schemas.microsoft.com/office/powerpoint/2010/main" val="210606141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BIBLIOGRAFIE</a:t>
            </a:r>
            <a:endParaRPr lang="en-US" b="1" dirty="0"/>
          </a:p>
        </p:txBody>
      </p:sp>
      <p:sp>
        <p:nvSpPr>
          <p:cNvPr id="3" name="Content Placeholder 2"/>
          <p:cNvSpPr>
            <a:spLocks noGrp="1"/>
          </p:cNvSpPr>
          <p:nvPr>
            <p:ph idx="1"/>
          </p:nvPr>
        </p:nvSpPr>
        <p:spPr/>
        <p:txBody>
          <a:bodyPr>
            <a:normAutofit fontScale="70000" lnSpcReduction="20000"/>
          </a:bodyPr>
          <a:lstStyle/>
          <a:p>
            <a:pPr marL="68580" indent="0" algn="just">
              <a:buNone/>
            </a:pPr>
            <a:r>
              <a:rPr lang="en-US" dirty="0">
                <a:solidFill>
                  <a:schemeClr val="tx1"/>
                </a:solidFill>
              </a:rPr>
              <a:t>16. </a:t>
            </a:r>
            <a:r>
              <a:rPr lang="en-US" u="sng" dirty="0">
                <a:solidFill>
                  <a:schemeClr val="tx1"/>
                </a:solidFill>
                <a:hlinkClick r:id="rId2"/>
              </a:rPr>
              <a:t>http://www.afm.ro</a:t>
            </a:r>
            <a:r>
              <a:rPr lang="en-US" dirty="0">
                <a:solidFill>
                  <a:schemeClr val="tx1"/>
                </a:solidFill>
              </a:rPr>
              <a:t> - </a:t>
            </a:r>
            <a:r>
              <a:rPr lang="en-US" dirty="0" err="1">
                <a:solidFill>
                  <a:schemeClr val="tx1"/>
                </a:solidFill>
              </a:rPr>
              <a:t>Bugetul</a:t>
            </a:r>
            <a:r>
              <a:rPr lang="en-US" dirty="0">
                <a:solidFill>
                  <a:schemeClr val="tx1"/>
                </a:solidFill>
              </a:rPr>
              <a:t> de </a:t>
            </a:r>
            <a:r>
              <a:rPr lang="en-US" dirty="0" err="1">
                <a:solidFill>
                  <a:schemeClr val="tx1"/>
                </a:solidFill>
              </a:rPr>
              <a:t>venituri</a:t>
            </a:r>
            <a:r>
              <a:rPr lang="en-US" dirty="0">
                <a:solidFill>
                  <a:schemeClr val="tx1"/>
                </a:solidFill>
              </a:rPr>
              <a:t> </a:t>
            </a:r>
            <a:r>
              <a:rPr lang="en-US" dirty="0" err="1">
                <a:solidFill>
                  <a:schemeClr val="tx1"/>
                </a:solidFill>
              </a:rPr>
              <a:t>şi</a:t>
            </a:r>
            <a:r>
              <a:rPr lang="en-US" dirty="0">
                <a:solidFill>
                  <a:schemeClr val="tx1"/>
                </a:solidFill>
              </a:rPr>
              <a:t> </a:t>
            </a:r>
            <a:r>
              <a:rPr lang="en-US" dirty="0" err="1">
                <a:solidFill>
                  <a:schemeClr val="tx1"/>
                </a:solidFill>
              </a:rPr>
              <a:t>cheltuieli</a:t>
            </a:r>
            <a:r>
              <a:rPr lang="en-US" dirty="0">
                <a:solidFill>
                  <a:schemeClr val="tx1"/>
                </a:solidFill>
              </a:rPr>
              <a:t>, </a:t>
            </a:r>
            <a:r>
              <a:rPr lang="en-US" dirty="0" err="1">
                <a:solidFill>
                  <a:schemeClr val="tx1"/>
                </a:solidFill>
              </a:rPr>
              <a:t>Administraţia</a:t>
            </a:r>
            <a:r>
              <a:rPr lang="en-US" dirty="0">
                <a:solidFill>
                  <a:schemeClr val="tx1"/>
                </a:solidFill>
              </a:rPr>
              <a:t> </a:t>
            </a:r>
            <a:r>
              <a:rPr lang="en-US" dirty="0" err="1">
                <a:solidFill>
                  <a:schemeClr val="tx1"/>
                </a:solidFill>
              </a:rPr>
              <a:t>Fondului</a:t>
            </a:r>
            <a:r>
              <a:rPr lang="en-US" dirty="0">
                <a:solidFill>
                  <a:schemeClr val="tx1"/>
                </a:solidFill>
              </a:rPr>
              <a:t> de </a:t>
            </a:r>
            <a:r>
              <a:rPr lang="en-US" dirty="0" err="1" smtClean="0">
                <a:solidFill>
                  <a:schemeClr val="tx1"/>
                </a:solidFill>
              </a:rPr>
              <a:t>Mediu</a:t>
            </a:r>
            <a:r>
              <a:rPr lang="en-US" dirty="0">
                <a:solidFill>
                  <a:schemeClr val="tx1"/>
                </a:solidFill>
              </a:rPr>
              <a:t> </a:t>
            </a:r>
          </a:p>
          <a:p>
            <a:pPr marL="68580" indent="0" algn="just">
              <a:buNone/>
            </a:pPr>
            <a:r>
              <a:rPr lang="en-US" dirty="0">
                <a:solidFill>
                  <a:schemeClr val="tx1"/>
                </a:solidFill>
              </a:rPr>
              <a:t>17. </a:t>
            </a:r>
            <a:r>
              <a:rPr lang="en-US" u="sng" dirty="0">
                <a:solidFill>
                  <a:schemeClr val="tx1"/>
                </a:solidFill>
                <a:hlinkClick r:id="rId3"/>
              </a:rPr>
              <a:t>http://dezvoltaredurabila.gov.ro/web/obiective/odd7/</a:t>
            </a:r>
            <a:r>
              <a:rPr lang="en-US" dirty="0">
                <a:solidFill>
                  <a:schemeClr val="tx1"/>
                </a:solidFill>
              </a:rPr>
              <a:t> </a:t>
            </a:r>
            <a:r>
              <a:rPr lang="en-US" dirty="0" err="1">
                <a:solidFill>
                  <a:schemeClr val="tx1"/>
                </a:solidFill>
              </a:rPr>
              <a:t>pentru</a:t>
            </a:r>
            <a:r>
              <a:rPr lang="en-US" dirty="0">
                <a:solidFill>
                  <a:schemeClr val="tx1"/>
                </a:solidFill>
              </a:rPr>
              <a:t> Romania</a:t>
            </a:r>
          </a:p>
          <a:p>
            <a:pPr marL="68580" indent="0" algn="just">
              <a:buNone/>
            </a:pPr>
            <a:r>
              <a:rPr lang="en-US" dirty="0">
                <a:solidFill>
                  <a:schemeClr val="tx1"/>
                </a:solidFill>
              </a:rPr>
              <a:t>18. </a:t>
            </a:r>
            <a:r>
              <a:rPr lang="en-US" u="sng" dirty="0">
                <a:solidFill>
                  <a:schemeClr val="tx1"/>
                </a:solidFill>
                <a:hlinkClick r:id="rId4"/>
              </a:rPr>
              <a:t>https://ec.europa.eu/info/strategy/international-strategies/sustainable-development-goals/eu-approach-sustainable-development_ro</a:t>
            </a:r>
            <a:endParaRPr lang="en-US" dirty="0">
              <a:solidFill>
                <a:schemeClr val="tx1"/>
              </a:solidFill>
            </a:endParaRPr>
          </a:p>
          <a:p>
            <a:pPr marL="68580" indent="0" algn="just">
              <a:buNone/>
            </a:pPr>
            <a:r>
              <a:rPr lang="en-US" dirty="0">
                <a:solidFill>
                  <a:schemeClr val="tx1"/>
                </a:solidFill>
              </a:rPr>
              <a:t>19.</a:t>
            </a:r>
            <a:r>
              <a:rPr lang="en-US" u="sng" dirty="0">
                <a:solidFill>
                  <a:schemeClr val="tx1"/>
                </a:solidFill>
                <a:hlinkClick r:id="rId5"/>
              </a:rPr>
              <a:t>https://www.euractiv.ro/we-develop/ce-reprezinta-cele-17-obiective-de-dezvoltare-durabila-odd-incluse-pe-agenda-2030-6402</a:t>
            </a:r>
            <a:endParaRPr lang="en-US" dirty="0">
              <a:solidFill>
                <a:schemeClr val="tx1"/>
              </a:solidFill>
            </a:endParaRPr>
          </a:p>
          <a:p>
            <a:pPr marL="68580" indent="0" algn="just">
              <a:buNone/>
            </a:pPr>
            <a:r>
              <a:rPr lang="en-US" dirty="0">
                <a:solidFill>
                  <a:schemeClr val="tx1"/>
                </a:solidFill>
              </a:rPr>
              <a:t>20.</a:t>
            </a:r>
            <a:r>
              <a:rPr lang="en-US" u="sng" dirty="0">
                <a:solidFill>
                  <a:schemeClr val="tx1"/>
                </a:solidFill>
              </a:rPr>
              <a:t> https://insse.ro</a:t>
            </a:r>
            <a:endParaRPr lang="en-US" dirty="0">
              <a:solidFill>
                <a:schemeClr val="tx1"/>
              </a:solidFill>
            </a:endParaRPr>
          </a:p>
          <a:p>
            <a:pPr marL="68580" indent="0" algn="just">
              <a:buNone/>
            </a:pPr>
            <a:r>
              <a:rPr lang="en-US" dirty="0">
                <a:solidFill>
                  <a:schemeClr val="tx1"/>
                </a:solidFill>
              </a:rPr>
              <a:t>21. </a:t>
            </a:r>
            <a:r>
              <a:rPr lang="en-US" u="sng" dirty="0">
                <a:solidFill>
                  <a:schemeClr val="tx1"/>
                </a:solidFill>
                <a:hlinkClick r:id="rId6"/>
              </a:rPr>
              <a:t>http://www.mmediu.ro</a:t>
            </a:r>
            <a:endParaRPr lang="en-US" dirty="0">
              <a:solidFill>
                <a:schemeClr val="tx1"/>
              </a:solidFill>
            </a:endParaRPr>
          </a:p>
          <a:p>
            <a:pPr marL="68580" indent="0" algn="just">
              <a:buNone/>
            </a:pPr>
            <a:r>
              <a:rPr lang="en-US" dirty="0">
                <a:solidFill>
                  <a:schemeClr val="tx1"/>
                </a:solidFill>
              </a:rPr>
              <a:t>22. </a:t>
            </a:r>
            <a:r>
              <a:rPr lang="en-US" u="sng" dirty="0">
                <a:solidFill>
                  <a:schemeClr val="tx1"/>
                </a:solidFill>
                <a:hlinkClick r:id="rId7"/>
              </a:rPr>
              <a:t>https://</a:t>
            </a:r>
            <a:r>
              <a:rPr lang="en-US" u="sng" dirty="0" smtClean="0">
                <a:solidFill>
                  <a:schemeClr val="tx1"/>
                </a:solidFill>
                <a:hlinkClick r:id="rId7"/>
              </a:rPr>
              <a:t>sdgs.un.org/2030agenda</a:t>
            </a:r>
            <a:endParaRPr lang="en-US" dirty="0">
              <a:solidFill>
                <a:schemeClr val="tx1"/>
              </a:solidFill>
            </a:endParaRPr>
          </a:p>
        </p:txBody>
      </p:sp>
    </p:spTree>
    <p:extLst>
      <p:ext uri="{BB962C8B-B14F-4D97-AF65-F5344CB8AC3E}">
        <p14:creationId xmlns:p14="http://schemas.microsoft.com/office/powerpoint/2010/main" val="6475933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2204</TotalTime>
  <Words>7709</Words>
  <Application>Microsoft Office PowerPoint</Application>
  <PresentationFormat>On-screen Show (4:3)</PresentationFormat>
  <Paragraphs>597</Paragraphs>
  <Slides>146</Slides>
  <Notes>0</Notes>
  <HiddenSlides>0</HiddenSlides>
  <MMClips>0</MMClips>
  <ScaleCrop>false</ScaleCrop>
  <HeadingPairs>
    <vt:vector size="4" baseType="variant">
      <vt:variant>
        <vt:lpstr>Theme</vt:lpstr>
      </vt:variant>
      <vt:variant>
        <vt:i4>1</vt:i4>
      </vt:variant>
      <vt:variant>
        <vt:lpstr>Slide Titles</vt:lpstr>
      </vt:variant>
      <vt:variant>
        <vt:i4>146</vt:i4>
      </vt:variant>
    </vt:vector>
  </HeadingPairs>
  <TitlesOfParts>
    <vt:vector size="147" baseType="lpstr">
      <vt:lpstr>Austin</vt:lpstr>
      <vt:lpstr>INSTRUMENTE ECONOMICO – FISCALE PRIVIND PROTECȚIA MEDIULUI</vt:lpstr>
      <vt:lpstr>Economie și mediu</vt:lpstr>
      <vt:lpstr>Economie și mediu</vt:lpstr>
      <vt:lpstr>Economie și mediu</vt:lpstr>
      <vt:lpstr>Economie și mediu</vt:lpstr>
      <vt:lpstr>Economie și mediu</vt:lpstr>
      <vt:lpstr>Economie și mediu</vt:lpstr>
      <vt:lpstr>Economie și mediu</vt:lpstr>
      <vt:lpstr>Economie și mediu</vt:lpstr>
      <vt:lpstr>Interacţiunea dintre mediu și societate</vt:lpstr>
      <vt:lpstr>Interacţiunea dintre mediu și societate</vt:lpstr>
      <vt:lpstr>Impactul creșterii economice asupra mediului</vt:lpstr>
      <vt:lpstr>Principalele concepţii privind corelaţia dintre creşterea economică şi mediu </vt:lpstr>
      <vt:lpstr>Impactul creșterii economice asupra mediului</vt:lpstr>
      <vt:lpstr>Impactul creșterii economice asupra mediului</vt:lpstr>
      <vt:lpstr>Impactul creșterii economice asupra mediului</vt:lpstr>
      <vt:lpstr>Impactul creșterii economice asupra mediului</vt:lpstr>
      <vt:lpstr>Impactul creșterii economice asupra mediului</vt:lpstr>
      <vt:lpstr>Impactul creșterii economice asupra mediului</vt:lpstr>
      <vt:lpstr>Impactul creșterii economice asupra mediului</vt:lpstr>
      <vt:lpstr>Impactul creșterii economice asupra mediului</vt:lpstr>
      <vt:lpstr>Impactul creșterii economice asupra mediului</vt:lpstr>
      <vt:lpstr>Impactul creșterii economice asupra mediului</vt:lpstr>
      <vt:lpstr>Dezvoltarea durabilă. Concept</vt:lpstr>
      <vt:lpstr>Dezvoltarea durabilă. Concept</vt:lpstr>
      <vt:lpstr>Dezvoltarea durabilă. Concept</vt:lpstr>
      <vt:lpstr>Dezvoltarea durabilă. Concept</vt:lpstr>
      <vt:lpstr>Dezvoltarea durabilă. Concept</vt:lpstr>
      <vt:lpstr>Dezvoltarea durabilă. Concept</vt:lpstr>
      <vt:lpstr>Dezvoltarea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Obiectivele de Dezvoltare Durabilă</vt:lpstr>
      <vt:lpstr>INDICATORII DEZVOLTĂRII DURABILE</vt:lpstr>
      <vt:lpstr>INDICATORII DEZVOLTĂRII DURABILE</vt:lpstr>
      <vt:lpstr>INDICATORII DEZVOLTĂRII DURABILE</vt:lpstr>
      <vt:lpstr>INDICATORII DEZVOLTĂRII DURABILE</vt:lpstr>
      <vt:lpstr>INDICATORII DEZVOLTĂRII DURABILE</vt:lpstr>
      <vt:lpstr>INDICATORII DEZVOLTĂRII DURABILE</vt:lpstr>
      <vt:lpstr>INDICATORII DEZVOLTĂRII DURABILE</vt:lpstr>
      <vt:lpstr>INDICATORII DEZVOLTĂRII DURABILE</vt:lpstr>
      <vt:lpstr>INDICATORII DEZVOLTĂRII DURABILE</vt:lpstr>
      <vt:lpstr>INDICATORII DEZVOLTĂRII DURABILE</vt:lpstr>
      <vt:lpstr>ECOEFICIENȚA - Indicator complex al strategiei dezvoltării durabile</vt:lpstr>
      <vt:lpstr>ECOEFICIENȚA - Indicator complex al strategiei dezvoltării durabile</vt:lpstr>
      <vt:lpstr>ECOEFICIENȚA - Indicator complex al strategiei dezvoltării durabile</vt:lpstr>
      <vt:lpstr>ECOEFICIENȚA - Indicator complex al strategiei dezvoltării durabile</vt:lpstr>
      <vt:lpstr>ECOEFICIENȚA - Indicator complex al strategiei dezvoltării durabile</vt:lpstr>
      <vt:lpstr>ECOEFICIENȚA - Indicator complex al strategiei dezvoltării durabile</vt:lpstr>
      <vt:lpstr>ECOEFICIENȚA - Indicator complex al strategiei dezvoltării durabile</vt:lpstr>
      <vt:lpstr>ECOEFICIENȚA - Indicator complex al strategiei dezvoltării durabile</vt:lpstr>
      <vt:lpstr>ECOEFICIENȚA - Indicator complex al strategiei dezvoltării durabile</vt:lpstr>
      <vt:lpstr>Instrumentele economico-fiscale</vt:lpstr>
      <vt:lpstr>Instrumentele economico-fiscale</vt:lpstr>
      <vt:lpstr>Instrumentele economico-fiscale</vt:lpstr>
      <vt:lpstr>Instrumentele economico-fiscale</vt:lpstr>
      <vt:lpstr>Instrumentele economico-fiscale</vt:lpstr>
      <vt:lpstr>Instrumentele economico-fiscale</vt:lpstr>
      <vt:lpstr>Instrumentele economico-fiscale</vt:lpstr>
      <vt:lpstr>Instrumentele economico-financiare</vt:lpstr>
      <vt:lpstr>Instrumentele economico-financiare</vt:lpstr>
      <vt:lpstr>Instrumentele economico-financiare</vt:lpstr>
      <vt:lpstr>Instrumentele economico-financiare</vt:lpstr>
      <vt:lpstr>Instrumentele economico-financiare</vt:lpstr>
      <vt:lpstr>MECANISMELE DE PIAŢĂ ALE PROTECŢIEI MEDIULUI</vt:lpstr>
      <vt:lpstr>MECANISMELE DE PIAŢĂ ALE PROTECŢIEI MEDIULUI</vt:lpstr>
      <vt:lpstr>MECANISMELE DE PIAŢĂ ALE PROTECŢIEI MEDIULUI</vt:lpstr>
      <vt:lpstr>MECANISMELE DE PIAŢĂ ALE PROTECŢIEI MEDIULUI</vt:lpstr>
      <vt:lpstr>MECANISMELE DE PIAŢĂ ALE PROTECŢIEI MEDIULUI</vt:lpstr>
      <vt:lpstr>MECANISMELE DE PIAŢĂ ALE PROTECŢIEI MEDIULUI</vt:lpstr>
      <vt:lpstr>MECANISMELE DE PIAŢĂ ALE PROTECŢIEI MEDIULUI</vt:lpstr>
      <vt:lpstr>CHELTUIELILE PENTRU MEDIU</vt:lpstr>
      <vt:lpstr>CHELTUIELILE PENTRU MEDIU</vt:lpstr>
      <vt:lpstr>CHELTUIELILE PENTRU MEDIU</vt:lpstr>
      <vt:lpstr>CHELTUIELILE PENTRU MEDIU</vt:lpstr>
      <vt:lpstr>CHELTUIELILE PENTRU MEDIU</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FINANŢAREA PROTECŢIEI MEDIULUI</vt:lpstr>
      <vt:lpstr>BIBLIOGRAFIE</vt:lpstr>
      <vt:lpstr>BIBLIOGRAFIE</vt:lpstr>
      <vt:lpstr>BIBLIOGRAFIE</vt:lpstr>
      <vt:lpstr>BIBLIOGRAFIE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PAUNA</dc:creator>
  <cp:lastModifiedBy>Angelica Cobzaru</cp:lastModifiedBy>
  <cp:revision>176</cp:revision>
  <dcterms:created xsi:type="dcterms:W3CDTF">2020-11-16T18:02:40Z</dcterms:created>
  <dcterms:modified xsi:type="dcterms:W3CDTF">2024-10-30T09:54:08Z</dcterms:modified>
</cp:coreProperties>
</file>